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xlsx" ContentType="application/vnd.openxmlformats-officedocument.spreadsheetml.sheet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393" r:id="rId2"/>
    <p:sldId id="399" r:id="rId3"/>
    <p:sldId id="400" r:id="rId4"/>
    <p:sldId id="401" r:id="rId5"/>
    <p:sldId id="402" r:id="rId6"/>
    <p:sldId id="428" r:id="rId7"/>
    <p:sldId id="403" r:id="rId8"/>
    <p:sldId id="404" r:id="rId9"/>
    <p:sldId id="405" r:id="rId10"/>
    <p:sldId id="406" r:id="rId11"/>
    <p:sldId id="407" r:id="rId12"/>
    <p:sldId id="408" r:id="rId13"/>
    <p:sldId id="409" r:id="rId14"/>
    <p:sldId id="410" r:id="rId15"/>
    <p:sldId id="411" r:id="rId16"/>
    <p:sldId id="412" r:id="rId17"/>
    <p:sldId id="413" r:id="rId18"/>
    <p:sldId id="414" r:id="rId19"/>
    <p:sldId id="415" r:id="rId20"/>
    <p:sldId id="416" r:id="rId21"/>
    <p:sldId id="417" r:id="rId22"/>
    <p:sldId id="418" r:id="rId23"/>
    <p:sldId id="419" r:id="rId24"/>
    <p:sldId id="420" r:id="rId25"/>
    <p:sldId id="421" r:id="rId26"/>
    <p:sldId id="422" r:id="rId27"/>
    <p:sldId id="423" r:id="rId28"/>
    <p:sldId id="425" r:id="rId29"/>
    <p:sldId id="426" r:id="rId30"/>
    <p:sldId id="427" r:id="rId31"/>
    <p:sldId id="395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B00"/>
    <a:srgbClr val="E9334C"/>
    <a:srgbClr val="F97E70"/>
    <a:srgbClr val="0C0C0C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45" autoAdjust="0"/>
    <p:restoredTop sz="96705" autoAdjust="0"/>
  </p:normalViewPr>
  <p:slideViewPr>
    <p:cSldViewPr snapToGrid="0" snapToObjects="1">
      <p:cViewPr varScale="1">
        <p:scale>
          <a:sx n="90" d="100"/>
          <a:sy n="90" d="100"/>
        </p:scale>
        <p:origin x="-140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825613093872228"/>
          <c:y val="0.185806618171878"/>
          <c:w val="0.899307268039792"/>
          <c:h val="0.69640419748211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cat>
            <c:numRef>
              <c:f>Sheet1!$A$2:$A$10</c:f>
              <c:numCache>
                <c:formatCode>General</c:formatCode>
                <c:ptCount val="9"/>
                <c:pt idx="0">
                  <c:v>2006.0</c:v>
                </c:pt>
                <c:pt idx="1">
                  <c:v>2007.0</c:v>
                </c:pt>
                <c:pt idx="2">
                  <c:v>2008.0</c:v>
                </c:pt>
                <c:pt idx="3">
                  <c:v>2009.0</c:v>
                </c:pt>
                <c:pt idx="4">
                  <c:v>2010.0</c:v>
                </c:pt>
                <c:pt idx="5">
                  <c:v>2011.0</c:v>
                </c:pt>
                <c:pt idx="6">
                  <c:v>2012.0</c:v>
                </c:pt>
                <c:pt idx="7">
                  <c:v>2013.0</c:v>
                </c:pt>
                <c:pt idx="8">
                  <c:v>2014.0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0.0</c:v>
                </c:pt>
                <c:pt idx="1">
                  <c:v>244.0</c:v>
                </c:pt>
                <c:pt idx="2">
                  <c:v>699.0</c:v>
                </c:pt>
                <c:pt idx="3">
                  <c:v>863.0</c:v>
                </c:pt>
                <c:pt idx="4">
                  <c:v>901.0</c:v>
                </c:pt>
                <c:pt idx="5">
                  <c:v>951.0</c:v>
                </c:pt>
                <c:pt idx="6">
                  <c:v>1686.0</c:v>
                </c:pt>
                <c:pt idx="7">
                  <c:v>9799.0</c:v>
                </c:pt>
                <c:pt idx="8">
                  <c:v>12060.0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01365736"/>
        <c:axId val="2101362440"/>
      </c:barChart>
      <c:catAx>
        <c:axId val="21013657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pPr>
            <a:endParaRPr lang="en-US"/>
          </a:p>
        </c:txPr>
        <c:crossAx val="2101362440"/>
        <c:crosses val="autoZero"/>
        <c:auto val="1"/>
        <c:lblAlgn val="ctr"/>
        <c:lblOffset val="100"/>
        <c:noMultiLvlLbl val="0"/>
      </c:catAx>
      <c:valAx>
        <c:axId val="2101362440"/>
        <c:scaling>
          <c:orientation val="minMax"/>
        </c:scaling>
        <c:delete val="0"/>
        <c:axPos val="l"/>
        <c:majorGridlines/>
        <c:numFmt formatCode="#\ ?/?" sourceLinked="0"/>
        <c:majorTickMark val="in"/>
        <c:minorTickMark val="in"/>
        <c:tickLblPos val="low"/>
        <c:txPr>
          <a:bodyPr/>
          <a:lstStyle/>
          <a:p>
            <a: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pPr>
            <a:endParaRPr lang="en-US"/>
          </a:p>
        </c:txPr>
        <c:crossAx val="2101365736"/>
        <c:crosses val="autoZero"/>
        <c:crossBetween val="between"/>
      </c:valAx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E48F9D-5878-0C47-9ABB-0F9F979675A0}" type="datetime1">
              <a:rPr lang="pt-BR" smtClean="0"/>
              <a:t>16/04/18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E32DA-AF30-904B-859E-CE762902B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9772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B1E01E-1DE2-8E46-88E1-C43C98E54066}" type="datetime1">
              <a:rPr lang="pt-BR" smtClean="0"/>
              <a:t>16/04/18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1C0F02-9920-7E47-82F3-97D91453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4587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1C0F02-9920-7E47-82F3-97D914530C4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411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787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12118" y="6492876"/>
            <a:ext cx="463188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3A3B7258-F396-F14E-8A3D-069F52A3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500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12118" y="6492876"/>
            <a:ext cx="463188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3A3B7258-F396-F14E-8A3D-069F52A3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6291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12118" y="6492876"/>
            <a:ext cx="463188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3A3B7258-F396-F14E-8A3D-069F52A3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0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12118" y="6492876"/>
            <a:ext cx="463188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3A3B7258-F396-F14E-8A3D-069F52A3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17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Footer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557439" y="404664"/>
            <a:ext cx="8164189" cy="8640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00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575557" y="1556792"/>
            <a:ext cx="8146071" cy="43924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5750" marR="0" indent="-285750" algn="l" rtl="0">
              <a:lnSpc>
                <a:spcPct val="100000"/>
              </a:lnSpc>
              <a:spcBef>
                <a:spcPts val="2000"/>
              </a:spcBef>
              <a:buClr>
                <a:srgbClr val="888888"/>
              </a:buClr>
              <a:buFont typeface="Arial" pitchFamily="34" charset="0"/>
              <a:buChar char="•"/>
              <a:defRPr sz="2500">
                <a:solidFill>
                  <a:schemeClr val="bg1">
                    <a:lumMod val="95000"/>
                  </a:schemeClr>
                </a:solidFill>
              </a:defRPr>
            </a:lvl1pPr>
            <a:lvl2pPr marL="800100" marR="0" indent="-342900" algn="l" rtl="0">
              <a:lnSpc>
                <a:spcPct val="100000"/>
              </a:lnSpc>
              <a:spcBef>
                <a:spcPts val="2000"/>
              </a:spcBef>
              <a:buClr>
                <a:srgbClr val="888888"/>
              </a:buClr>
              <a:buFont typeface="Arial" pitchFamily="34" charset="0"/>
              <a:buChar char="•"/>
              <a:defRPr sz="2300">
                <a:solidFill>
                  <a:schemeClr val="bg1">
                    <a:lumMod val="95000"/>
                  </a:schemeClr>
                </a:solidFill>
              </a:defRPr>
            </a:lvl2pPr>
            <a:lvl3pPr marL="914400" marR="0" indent="0" algn="ctr" rtl="0">
              <a:spcBef>
                <a:spcPts val="480"/>
              </a:spcBef>
              <a:buClr>
                <a:srgbClr val="888888"/>
              </a:buClr>
              <a:buFont typeface="Calibri"/>
              <a:buNone/>
              <a:defRPr/>
            </a:lvl3pPr>
            <a:lvl4pPr marL="1371600" marR="0" indent="0" algn="ctr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/>
            </a:lvl4pPr>
            <a:lvl5pPr marL="1828800" marR="0" indent="0" algn="ctr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>
            <a:endParaRPr lang="pt-BR" dirty="0" smtClean="0"/>
          </a:p>
          <a:p>
            <a:pPr lvl="1"/>
            <a:endParaRPr dirty="0"/>
          </a:p>
        </p:txBody>
      </p:sp>
      <p:sp>
        <p:nvSpPr>
          <p:cNvPr id="13" name="Shape 13"/>
          <p:cNvSpPr txBox="1"/>
          <p:nvPr/>
        </p:nvSpPr>
        <p:spPr>
          <a:xfrm>
            <a:off x="2660753" y="6551769"/>
            <a:ext cx="3783457" cy="2616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pt-BR" sz="1100" b="0" i="0" u="none" strike="noStrike" cap="none" baseline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Programa de </a:t>
            </a:r>
            <a:r>
              <a:rPr lang="pt-BR" sz="1100" b="0" i="0" u="none" strike="noStrike" cap="none" baseline="0" dirty="0" smtClean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pós-graduação </a:t>
            </a:r>
            <a:r>
              <a:rPr lang="pt-BR" sz="1100" b="0" i="0" u="none" strike="noStrike" cap="none" baseline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em Bioinformática da UFMG</a:t>
            </a:r>
          </a:p>
        </p:txBody>
      </p:sp>
      <p:sp>
        <p:nvSpPr>
          <p:cNvPr id="14" name="Shape 14"/>
          <p:cNvSpPr txBox="1"/>
          <p:nvPr/>
        </p:nvSpPr>
        <p:spPr>
          <a:xfrm>
            <a:off x="7596337" y="6597863"/>
            <a:ext cx="242373" cy="2308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pt-BR" sz="900" b="0" i="0" u="none" strike="noStrike" cap="none" baseline="0" dirty="0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Shape 15"/>
          <p:cNvSpPr/>
          <p:nvPr/>
        </p:nvSpPr>
        <p:spPr>
          <a:xfrm>
            <a:off x="169119" y="6560186"/>
            <a:ext cx="180020" cy="18002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hape 16"/>
          <p:cNvSpPr/>
          <p:nvPr/>
        </p:nvSpPr>
        <p:spPr>
          <a:xfrm>
            <a:off x="149967" y="6549271"/>
            <a:ext cx="223137" cy="20005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pt-BR" sz="7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Shape 17"/>
          <p:cNvSpPr/>
          <p:nvPr/>
        </p:nvSpPr>
        <p:spPr>
          <a:xfrm>
            <a:off x="377418" y="6561171"/>
            <a:ext cx="180020" cy="18002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19"/>
          <p:cNvSpPr/>
          <p:nvPr/>
        </p:nvSpPr>
        <p:spPr>
          <a:xfrm>
            <a:off x="8843634" y="6561171"/>
            <a:ext cx="180020" cy="18002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Shape 20"/>
          <p:cNvSpPr/>
          <p:nvPr/>
        </p:nvSpPr>
        <p:spPr>
          <a:xfrm>
            <a:off x="8631617" y="6561171"/>
            <a:ext cx="180020" cy="18002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4625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7833"/>
            <a:ext cx="8229600" cy="1143000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0329"/>
            <a:ext cx="8229600" cy="4525963"/>
          </a:xfrm>
        </p:spPr>
        <p:txBody>
          <a:bodyPr/>
          <a:lstStyle>
            <a:lvl1pPr>
              <a:spcBef>
                <a:spcPts val="2500"/>
              </a:spcBef>
              <a:defRPr/>
            </a:lvl1pPr>
            <a:lvl2pPr>
              <a:spcBef>
                <a:spcPts val="2500"/>
              </a:spcBef>
              <a:defRPr/>
            </a:lvl2pPr>
            <a:lvl3pPr>
              <a:spcBef>
                <a:spcPts val="2500"/>
              </a:spcBef>
              <a:defRPr/>
            </a:lvl3pPr>
            <a:lvl4pPr>
              <a:spcBef>
                <a:spcPts val="2500"/>
              </a:spcBef>
              <a:defRPr/>
            </a:lvl4pPr>
            <a:lvl5pPr>
              <a:spcBef>
                <a:spcPts val="2500"/>
              </a:spcBef>
              <a:defRPr/>
            </a:lvl5pPr>
          </a:lstStyle>
          <a:p>
            <a:pPr lvl="0"/>
            <a:r>
              <a:rPr lang="x-none" dirty="0" smtClean="0"/>
              <a:t>Click to edit Master text styles</a:t>
            </a:r>
          </a:p>
          <a:p>
            <a:pPr lvl="1"/>
            <a:r>
              <a:rPr lang="x-none" dirty="0" smtClean="0"/>
              <a:t>Second level</a:t>
            </a:r>
          </a:p>
          <a:p>
            <a:pPr lvl="2"/>
            <a:r>
              <a:rPr lang="x-none" dirty="0" smtClean="0"/>
              <a:t>Third level</a:t>
            </a:r>
          </a:p>
          <a:p>
            <a:pPr lvl="3"/>
            <a:r>
              <a:rPr lang="x-none" dirty="0" smtClean="0"/>
              <a:t>Fourth level</a:t>
            </a:r>
          </a:p>
          <a:p>
            <a:pPr lvl="4"/>
            <a:r>
              <a:rPr lang="x-none" dirty="0" smtClean="0"/>
              <a:t>Fifth level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59601" y="6437315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A3B7258-F396-F14E-8A3D-069F52A32CD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71310" cy="296027"/>
          </a:xfrm>
          <a:prstGeom prst="rect">
            <a:avLst/>
          </a:prstGeom>
        </p:spPr>
      </p:pic>
      <p:pic>
        <p:nvPicPr>
          <p:cNvPr id="12" name="Picture 11" descr="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749" y="32614"/>
            <a:ext cx="1073151" cy="25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187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7833"/>
            <a:ext cx="8229600" cy="1143000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59601" y="6437315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A3B7258-F396-F14E-8A3D-069F52A32CD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9144000" cy="292100"/>
          </a:xfrm>
          <a:prstGeom prst="rect">
            <a:avLst/>
          </a:prstGeom>
        </p:spPr>
      </p:pic>
      <p:pic>
        <p:nvPicPr>
          <p:cNvPr id="11" name="Picture 10" descr="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749" y="32614"/>
            <a:ext cx="1073151" cy="25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031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59601" y="6437315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A3B7258-F396-F14E-8A3D-069F52A32CD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9144000" cy="292100"/>
          </a:xfrm>
          <a:prstGeom prst="rect">
            <a:avLst/>
          </a:prstGeom>
        </p:spPr>
      </p:pic>
      <p:pic>
        <p:nvPicPr>
          <p:cNvPr id="11" name="Picture 10" descr="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749" y="32614"/>
            <a:ext cx="1073151" cy="25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63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12118" y="6492876"/>
            <a:ext cx="463188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3A3B7258-F396-F14E-8A3D-069F52A3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530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12118" y="6492876"/>
            <a:ext cx="463188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3A3B7258-F396-F14E-8A3D-069F52A3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63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12118" y="6492876"/>
            <a:ext cx="463188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3A3B7258-F396-F14E-8A3D-069F52A3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47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/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27160" y="-1126800"/>
            <a:ext cx="6899040" cy="915300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 userDrawn="1"/>
        </p:nvSpPr>
        <p:spPr>
          <a:xfrm>
            <a:off x="-31500" y="-1"/>
            <a:ext cx="9143640" cy="6899221"/>
          </a:xfrm>
          <a:prstGeom prst="rect">
            <a:avLst/>
          </a:prstGeom>
          <a:solidFill>
            <a:srgbClr val="000000">
              <a:alpha val="77000"/>
            </a:srgbClr>
          </a:solidFill>
          <a:ln w="25560">
            <a:noFill/>
          </a:ln>
          <a:effectLst>
            <a:reflection blurRad="6350" stA="52000" endA="300" endPos="35000" dir="5400000" sy="-100000" algn="bl" rotWithShape="0"/>
          </a:effectLst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85597"/>
            <a:ext cx="8229600" cy="1039091"/>
          </a:xfrm>
        </p:spPr>
        <p:txBody>
          <a:bodyPr>
            <a:normAutofit/>
          </a:bodyPr>
          <a:lstStyle>
            <a:lvl1pPr algn="r">
              <a:defRPr sz="3600" b="0">
                <a:solidFill>
                  <a:schemeClr val="accent5">
                    <a:lumMod val="20000"/>
                    <a:lumOff val="8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x-none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353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12118" y="6492876"/>
            <a:ext cx="463188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6534" y="6454248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A3B7258-F396-F14E-8A3D-069F52A32CD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907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dirty="0" smtClean="0"/>
              <a:t>Click to edit Master text styles</a:t>
            </a:r>
          </a:p>
          <a:p>
            <a:pPr lvl="1"/>
            <a:r>
              <a:rPr lang="x-none" dirty="0" smtClean="0"/>
              <a:t>Second level</a:t>
            </a:r>
          </a:p>
          <a:p>
            <a:pPr lvl="2"/>
            <a:r>
              <a:rPr lang="x-none" dirty="0" smtClean="0"/>
              <a:t>Third level</a:t>
            </a:r>
          </a:p>
          <a:p>
            <a:pPr lvl="3"/>
            <a:r>
              <a:rPr lang="x-none" dirty="0" smtClean="0"/>
              <a:t>Fourth level</a:t>
            </a:r>
          </a:p>
          <a:p>
            <a:pPr lvl="4"/>
            <a:r>
              <a:rPr lang="x-none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825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2" r:id="rId1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5" Type="http://schemas.openxmlformats.org/officeDocument/2006/relationships/image" Target="../media/image24.jpe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gbioinfo.icb.ufmg.br" TargetMode="External"/><Relationship Id="rId3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2"/>
          <p:cNvPicPr/>
          <p:nvPr/>
        </p:nvPicPr>
        <p:blipFill>
          <a:blip r:embed="rId2"/>
          <a:stretch>
            <a:fillRect/>
          </a:stretch>
        </p:blipFill>
        <p:spPr>
          <a:xfrm rot="5400000">
            <a:off x="1127160" y="-1126800"/>
            <a:ext cx="6899040" cy="9153000"/>
          </a:xfrm>
          <a:prstGeom prst="rect">
            <a:avLst/>
          </a:prstGeom>
          <a:ln>
            <a:noFill/>
          </a:ln>
        </p:spPr>
      </p:pic>
      <p:sp>
        <p:nvSpPr>
          <p:cNvPr id="117" name="CustomShape 2"/>
          <p:cNvSpPr/>
          <p:nvPr/>
        </p:nvSpPr>
        <p:spPr>
          <a:xfrm>
            <a:off x="-31500" y="-1"/>
            <a:ext cx="9143640" cy="6899221"/>
          </a:xfrm>
          <a:prstGeom prst="rect">
            <a:avLst/>
          </a:prstGeom>
          <a:solidFill>
            <a:srgbClr val="000000">
              <a:alpha val="77000"/>
            </a:srgbClr>
          </a:solidFill>
          <a:ln w="25560">
            <a:noFill/>
          </a:ln>
          <a:effectLst>
            <a:reflection blurRad="6350" stA="52000" endA="300" endPos="35000" dir="5400000" sy="-100000" algn="bl" rotWithShape="0"/>
          </a:effectLst>
        </p:spPr>
      </p:sp>
      <p:sp>
        <p:nvSpPr>
          <p:cNvPr id="118" name="TextShape 3"/>
          <p:cNvSpPr txBox="1"/>
          <p:nvPr/>
        </p:nvSpPr>
        <p:spPr>
          <a:xfrm>
            <a:off x="7010280" y="6454800"/>
            <a:ext cx="213336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139AF4C5-C84E-4760-BE13-E60F02F945C3}" type="slidenum">
              <a:rPr lang="pt-BR">
                <a:solidFill>
                  <a:srgbClr val="000000"/>
                </a:solidFill>
                <a:latin typeface="Calibri"/>
              </a:rPr>
              <a:t>1</a:t>
            </a:fld>
            <a:endParaRPr/>
          </a:p>
        </p:txBody>
      </p:sp>
      <p:pic>
        <p:nvPicPr>
          <p:cNvPr id="124" name="Picture 8"/>
          <p:cNvPicPr/>
          <p:nvPr/>
        </p:nvPicPr>
        <p:blipFill>
          <a:blip r:embed="rId3"/>
          <a:srcRect t="502657"/>
          <a:stretch>
            <a:fillRect/>
          </a:stretch>
        </p:blipFill>
        <p:spPr>
          <a:xfrm>
            <a:off x="4880762" y="2014327"/>
            <a:ext cx="1650960" cy="1919880"/>
          </a:xfrm>
          <a:prstGeom prst="rect">
            <a:avLst/>
          </a:prstGeom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497912" y="2408075"/>
            <a:ext cx="8136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err="1" smtClean="0">
                <a:solidFill>
                  <a:schemeClr val="accent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Bioinformática</a:t>
            </a:r>
            <a:endParaRPr lang="en-US" sz="7200" dirty="0">
              <a:solidFill>
                <a:schemeClr val="accent5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2649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Importância</a:t>
            </a:r>
            <a:r>
              <a:rPr lang="en-US" dirty="0" smtClean="0"/>
              <a:t> das </a:t>
            </a:r>
            <a:r>
              <a:rPr lang="en-US" dirty="0" err="1" smtClean="0"/>
              <a:t>proteínas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3000" dirty="0" err="1" smtClean="0"/>
              <a:t>Proteínas</a:t>
            </a:r>
            <a:r>
              <a:rPr lang="en-US" sz="3000" dirty="0" smtClean="0"/>
              <a:t> </a:t>
            </a:r>
            <a:r>
              <a:rPr lang="en-US" sz="3000" dirty="0" err="1" smtClean="0"/>
              <a:t>são</a:t>
            </a:r>
            <a:r>
              <a:rPr lang="en-US" sz="3000" dirty="0" smtClean="0"/>
              <a:t> </a:t>
            </a:r>
            <a:r>
              <a:rPr lang="en-US" sz="3000" dirty="0" err="1" smtClean="0"/>
              <a:t>moléculas</a:t>
            </a:r>
            <a:r>
              <a:rPr lang="en-US" sz="3000" dirty="0" smtClean="0"/>
              <a:t> </a:t>
            </a:r>
            <a:r>
              <a:rPr lang="en-US" sz="3000" dirty="0" err="1" smtClean="0"/>
              <a:t>presentes</a:t>
            </a:r>
            <a:r>
              <a:rPr lang="en-US" sz="3000" dirty="0" smtClean="0"/>
              <a:t> </a:t>
            </a:r>
            <a:r>
              <a:rPr lang="en-US" sz="3000" dirty="0" err="1" smtClean="0"/>
              <a:t>em</a:t>
            </a:r>
            <a:r>
              <a:rPr lang="en-US" sz="3000" dirty="0" smtClean="0"/>
              <a:t> </a:t>
            </a:r>
            <a:r>
              <a:rPr lang="en-US" sz="3000" dirty="0" err="1" smtClean="0"/>
              <a:t>seres</a:t>
            </a:r>
            <a:r>
              <a:rPr lang="en-US" sz="3000" dirty="0" smtClean="0"/>
              <a:t> </a:t>
            </a:r>
            <a:r>
              <a:rPr lang="en-US" sz="3000" dirty="0" err="1" smtClean="0"/>
              <a:t>vivos</a:t>
            </a:r>
            <a:r>
              <a:rPr lang="en-US" sz="3000" dirty="0" smtClean="0"/>
              <a:t> e </a:t>
            </a:r>
            <a:r>
              <a:rPr lang="en-US" sz="3000" dirty="0" err="1" smtClean="0"/>
              <a:t>participam</a:t>
            </a:r>
            <a:r>
              <a:rPr lang="en-US" sz="3000" dirty="0" smtClean="0"/>
              <a:t> de </a:t>
            </a:r>
            <a:r>
              <a:rPr lang="en-US" sz="3000" dirty="0" err="1" smtClean="0"/>
              <a:t>praticamente</a:t>
            </a:r>
            <a:r>
              <a:rPr lang="en-US" sz="3000" dirty="0" smtClean="0"/>
              <a:t> </a:t>
            </a:r>
            <a:r>
              <a:rPr lang="en-US" sz="3000" dirty="0" err="1" smtClean="0"/>
              <a:t>todos</a:t>
            </a:r>
            <a:r>
              <a:rPr lang="en-US" sz="3000" dirty="0" smtClean="0"/>
              <a:t> </a:t>
            </a:r>
            <a:r>
              <a:rPr lang="en-US" sz="3000" dirty="0" err="1" smtClean="0"/>
              <a:t>os</a:t>
            </a:r>
            <a:r>
              <a:rPr lang="en-US" sz="3000" dirty="0" smtClean="0"/>
              <a:t> </a:t>
            </a:r>
            <a:r>
              <a:rPr lang="en-US" sz="3000" dirty="0" err="1" smtClean="0"/>
              <a:t>processos</a:t>
            </a:r>
            <a:r>
              <a:rPr lang="en-US" sz="3000" dirty="0" smtClean="0"/>
              <a:t> </a:t>
            </a:r>
            <a:r>
              <a:rPr lang="en-US" sz="3000" dirty="0" err="1" smtClean="0"/>
              <a:t>celulares</a:t>
            </a:r>
            <a:r>
              <a:rPr lang="en-US" sz="3000" dirty="0" smtClean="0"/>
              <a:t>:</a:t>
            </a:r>
          </a:p>
          <a:p>
            <a:pPr lvl="1"/>
            <a:r>
              <a:rPr lang="en-US" dirty="0" err="1" smtClean="0"/>
              <a:t>Defesa</a:t>
            </a:r>
            <a:r>
              <a:rPr lang="en-US" dirty="0" smtClean="0"/>
              <a:t> do </a:t>
            </a:r>
            <a:r>
              <a:rPr lang="en-US" dirty="0" err="1" smtClean="0"/>
              <a:t>organismo</a:t>
            </a:r>
            <a:r>
              <a:rPr lang="en-US" dirty="0" smtClean="0"/>
              <a:t> contra </a:t>
            </a:r>
            <a:r>
              <a:rPr lang="en-US" dirty="0" err="1" smtClean="0"/>
              <a:t>doenças</a:t>
            </a:r>
            <a:endParaRPr lang="en-US" dirty="0" smtClean="0"/>
          </a:p>
          <a:p>
            <a:pPr lvl="1"/>
            <a:r>
              <a:rPr lang="en-US" dirty="0" err="1" smtClean="0"/>
              <a:t>Formação</a:t>
            </a:r>
            <a:r>
              <a:rPr lang="en-US" dirty="0" smtClean="0"/>
              <a:t> de </a:t>
            </a:r>
            <a:r>
              <a:rPr lang="en-US" dirty="0" err="1" smtClean="0"/>
              <a:t>hormônios</a:t>
            </a:r>
            <a:endParaRPr lang="en-US" dirty="0" smtClean="0"/>
          </a:p>
          <a:p>
            <a:pPr lvl="1"/>
            <a:r>
              <a:rPr lang="en-US" dirty="0" err="1" smtClean="0"/>
              <a:t>Aceleram</a:t>
            </a:r>
            <a:r>
              <a:rPr lang="en-US" dirty="0" smtClean="0"/>
              <a:t> </a:t>
            </a:r>
            <a:r>
              <a:rPr lang="en-US" dirty="0" err="1" smtClean="0"/>
              <a:t>processos</a:t>
            </a:r>
            <a:r>
              <a:rPr lang="en-US" dirty="0" smtClean="0"/>
              <a:t> </a:t>
            </a:r>
            <a:r>
              <a:rPr lang="en-US" dirty="0" err="1" smtClean="0"/>
              <a:t>metabólicos</a:t>
            </a:r>
            <a:endParaRPr lang="en-US" dirty="0" smtClean="0"/>
          </a:p>
          <a:p>
            <a:pPr lvl="1"/>
            <a:r>
              <a:rPr lang="en-US" dirty="0" err="1" smtClean="0"/>
              <a:t>Estrutura</a:t>
            </a:r>
            <a:r>
              <a:rPr lang="en-US" dirty="0" smtClean="0"/>
              <a:t> </a:t>
            </a:r>
            <a:r>
              <a:rPr lang="en-US" dirty="0" err="1" smtClean="0"/>
              <a:t>celular</a:t>
            </a:r>
            <a:endParaRPr lang="en-US" dirty="0"/>
          </a:p>
          <a:p>
            <a:pPr lvl="2"/>
            <a:r>
              <a:rPr lang="en-US" dirty="0" err="1" smtClean="0"/>
              <a:t>Construção</a:t>
            </a:r>
            <a:r>
              <a:rPr lang="en-US" dirty="0" smtClean="0"/>
              <a:t> e </a:t>
            </a:r>
            <a:r>
              <a:rPr lang="en-US" dirty="0" err="1"/>
              <a:t>r</a:t>
            </a:r>
            <a:r>
              <a:rPr lang="en-US" dirty="0" err="1" smtClean="0"/>
              <a:t>eparação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7258-F396-F14E-8A3D-069F52A32CD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584" y="4995867"/>
            <a:ext cx="2404216" cy="16081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345" y="2950627"/>
            <a:ext cx="1945856" cy="194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26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Quantos</a:t>
            </a:r>
            <a:r>
              <a:rPr lang="en-US" dirty="0" smtClean="0"/>
              <a:t> </a:t>
            </a:r>
            <a:r>
              <a:rPr lang="en-US" dirty="0" err="1" smtClean="0"/>
              <a:t>tipos</a:t>
            </a:r>
            <a:r>
              <a:rPr lang="en-US" dirty="0" smtClean="0"/>
              <a:t> de </a:t>
            </a:r>
            <a:r>
              <a:rPr lang="en-US" dirty="0" err="1" smtClean="0"/>
              <a:t>proteína</a:t>
            </a:r>
            <a:r>
              <a:rPr lang="en-US" dirty="0" smtClean="0"/>
              <a:t> </a:t>
            </a:r>
            <a:r>
              <a:rPr lang="en-US" dirty="0" err="1" smtClean="0"/>
              <a:t>existem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Muitas</a:t>
            </a:r>
            <a:r>
              <a:rPr lang="en-US" dirty="0" smtClean="0"/>
              <a:t>!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Banco</a:t>
            </a:r>
            <a:r>
              <a:rPr lang="en-US" dirty="0" smtClean="0"/>
              <a:t> de dados PDB tem </a:t>
            </a:r>
            <a:r>
              <a:rPr lang="en-US" dirty="0" err="1" smtClean="0"/>
              <a:t>registro</a:t>
            </a:r>
            <a:r>
              <a:rPr lang="en-US" dirty="0" smtClean="0"/>
              <a:t> de </a:t>
            </a:r>
            <a:r>
              <a:rPr lang="en-US" dirty="0" err="1" smtClean="0"/>
              <a:t>mais</a:t>
            </a:r>
            <a:r>
              <a:rPr lang="en-US" dirty="0" smtClean="0"/>
              <a:t> de 100.000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7258-F396-F14E-8A3D-069F52A32CD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416" y="1820330"/>
            <a:ext cx="2541384" cy="254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856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Como </a:t>
            </a:r>
            <a:r>
              <a:rPr lang="en-US" dirty="0" err="1" smtClean="0"/>
              <a:t>seu</a:t>
            </a:r>
            <a:r>
              <a:rPr lang="en-US" dirty="0" smtClean="0"/>
              <a:t> </a:t>
            </a:r>
            <a:r>
              <a:rPr lang="en-US" dirty="0" err="1" smtClean="0"/>
              <a:t>organismo</a:t>
            </a:r>
            <a:r>
              <a:rPr lang="en-US" dirty="0" smtClean="0"/>
              <a:t> </a:t>
            </a:r>
            <a:r>
              <a:rPr lang="en-US" dirty="0" err="1" smtClean="0"/>
              <a:t>encontra</a:t>
            </a:r>
            <a:r>
              <a:rPr lang="en-US" dirty="0" smtClean="0"/>
              <a:t> a </a:t>
            </a:r>
            <a:r>
              <a:rPr lang="en-US" dirty="0" err="1" smtClean="0"/>
              <a:t>proteína</a:t>
            </a:r>
            <a:r>
              <a:rPr lang="en-US" dirty="0" smtClean="0"/>
              <a:t> </a:t>
            </a:r>
            <a:r>
              <a:rPr lang="en-US" dirty="0" err="1" smtClean="0"/>
              <a:t>certa</a:t>
            </a:r>
            <a:r>
              <a:rPr lang="en-US" dirty="0" smtClean="0"/>
              <a:t> </a:t>
            </a:r>
            <a:r>
              <a:rPr lang="en-US" dirty="0" err="1" smtClean="0"/>
              <a:t>pra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função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7258-F396-F14E-8A3D-069F52A32CD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145" y="3659827"/>
            <a:ext cx="3142611" cy="31426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09" y="2300754"/>
            <a:ext cx="40767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34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Aminoácidos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Quebra</a:t>
            </a:r>
            <a:r>
              <a:rPr lang="en-US" dirty="0" smtClean="0"/>
              <a:t> de </a:t>
            </a:r>
            <a:r>
              <a:rPr lang="en-US" dirty="0" err="1" smtClean="0"/>
              <a:t>qualquer</a:t>
            </a:r>
            <a:r>
              <a:rPr lang="en-US" dirty="0" smtClean="0"/>
              <a:t> </a:t>
            </a:r>
            <a:r>
              <a:rPr lang="en-US" dirty="0" err="1" smtClean="0"/>
              <a:t>proteína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aminoácidos</a:t>
            </a:r>
            <a:endParaRPr lang="en-US" dirty="0" smtClean="0"/>
          </a:p>
          <a:p>
            <a:r>
              <a:rPr lang="en-US" dirty="0" err="1" smtClean="0"/>
              <a:t>Célula</a:t>
            </a:r>
            <a:r>
              <a:rPr lang="en-US" dirty="0" smtClean="0"/>
              <a:t> </a:t>
            </a:r>
            <a:r>
              <a:rPr lang="en-US" dirty="0" err="1" smtClean="0"/>
              <a:t>usa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aminoácidos</a:t>
            </a:r>
            <a:r>
              <a:rPr lang="en-US" dirty="0" smtClean="0"/>
              <a:t> e </a:t>
            </a:r>
            <a:r>
              <a:rPr lang="en-US" dirty="0" err="1" smtClean="0"/>
              <a:t>cria</a:t>
            </a:r>
            <a:r>
              <a:rPr lang="en-US" dirty="0" smtClean="0"/>
              <a:t> a </a:t>
            </a:r>
            <a:r>
              <a:rPr lang="en-US" dirty="0" err="1" smtClean="0"/>
              <a:t>proteína</a:t>
            </a:r>
            <a:r>
              <a:rPr lang="en-US" dirty="0" smtClean="0"/>
              <a:t> </a:t>
            </a:r>
            <a:r>
              <a:rPr lang="en-US" dirty="0" err="1" smtClean="0"/>
              <a:t>desejada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7258-F396-F14E-8A3D-069F52A32CD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200" y="3623876"/>
            <a:ext cx="4584466" cy="317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77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receita</a:t>
            </a:r>
            <a:r>
              <a:rPr lang="en-US" dirty="0" smtClean="0"/>
              <a:t> das </a:t>
            </a:r>
            <a:r>
              <a:rPr lang="en-US" dirty="0" err="1" smtClean="0"/>
              <a:t>proteínas</a:t>
            </a:r>
            <a:r>
              <a:rPr lang="en-US" dirty="0" smtClean="0"/>
              <a:t> (DNA)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7258-F396-F14E-8A3D-069F52A32CD8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450" y="1620834"/>
            <a:ext cx="7306010" cy="509115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35450" y="2239347"/>
            <a:ext cx="985831" cy="1637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459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Abstraindo</a:t>
            </a:r>
            <a:r>
              <a:rPr lang="en-US" dirty="0" smtClean="0"/>
              <a:t> o dogma central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2025" y="3284033"/>
            <a:ext cx="4411176" cy="33911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DNA: O </a:t>
            </a:r>
            <a:r>
              <a:rPr lang="en-US" sz="2400" dirty="0" err="1" smtClean="0"/>
              <a:t>grande</a:t>
            </a:r>
            <a:r>
              <a:rPr lang="en-US" sz="2400" dirty="0" smtClean="0"/>
              <a:t> </a:t>
            </a:r>
            <a:r>
              <a:rPr lang="en-US" sz="2400" dirty="0" err="1" smtClean="0"/>
              <a:t>livro</a:t>
            </a:r>
            <a:r>
              <a:rPr lang="en-US" sz="2400" dirty="0" smtClean="0"/>
              <a:t> de </a:t>
            </a:r>
            <a:r>
              <a:rPr lang="en-US" sz="2400" dirty="0" err="1" smtClean="0"/>
              <a:t>receitas</a:t>
            </a:r>
            <a:endParaRPr lang="en-US" sz="2400" dirty="0" smtClean="0"/>
          </a:p>
          <a:p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RNA: </a:t>
            </a:r>
            <a:r>
              <a:rPr lang="en-US" sz="2400" dirty="0" err="1" smtClean="0"/>
              <a:t>cópia</a:t>
            </a:r>
            <a:r>
              <a:rPr lang="en-US" sz="2400" dirty="0" smtClean="0"/>
              <a:t> de </a:t>
            </a:r>
            <a:r>
              <a:rPr lang="en-US" sz="2400" dirty="0" err="1" smtClean="0"/>
              <a:t>uma</a:t>
            </a:r>
            <a:r>
              <a:rPr lang="en-US" sz="2400" dirty="0" smtClean="0"/>
              <a:t> </a:t>
            </a:r>
            <a:r>
              <a:rPr lang="en-US" sz="2400" dirty="0" err="1" smtClean="0"/>
              <a:t>receita</a:t>
            </a:r>
            <a:endParaRPr lang="en-US" sz="2400" dirty="0" smtClean="0"/>
          </a:p>
          <a:p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PROTEÍNA: </a:t>
            </a:r>
            <a:r>
              <a:rPr lang="en-US" sz="2400" dirty="0" err="1" smtClean="0"/>
              <a:t>que</a:t>
            </a:r>
            <a:r>
              <a:rPr lang="en-US" sz="2400" dirty="0" smtClean="0"/>
              <a:t> </a:t>
            </a:r>
            <a:r>
              <a:rPr lang="en-US" sz="2400" dirty="0" err="1" smtClean="0"/>
              <a:t>foi</a:t>
            </a:r>
            <a:r>
              <a:rPr lang="en-US" sz="2400" dirty="0" smtClean="0"/>
              <a:t> </a:t>
            </a:r>
            <a:r>
              <a:rPr lang="en-US" sz="2400" dirty="0" err="1" smtClean="0"/>
              <a:t>produzido</a:t>
            </a:r>
            <a:endParaRPr lang="en-US" sz="24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7258-F396-F14E-8A3D-069F52A32CD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955179"/>
            <a:ext cx="4054230" cy="36603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868" y="1484481"/>
            <a:ext cx="4432516" cy="135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210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Primórdios</a:t>
            </a:r>
            <a:r>
              <a:rPr lang="en-US" dirty="0" smtClean="0"/>
              <a:t> da </a:t>
            </a:r>
            <a:r>
              <a:rPr lang="en-US" dirty="0" err="1" smtClean="0"/>
              <a:t>Bioinformática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Como </a:t>
            </a:r>
            <a:r>
              <a:rPr lang="en-US" dirty="0" err="1" smtClean="0"/>
              <a:t>armazenar</a:t>
            </a:r>
            <a:r>
              <a:rPr lang="en-US" dirty="0" smtClean="0"/>
              <a:t> dados de </a:t>
            </a:r>
            <a:r>
              <a:rPr lang="en-US" dirty="0" err="1" smtClean="0"/>
              <a:t>proteínas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20 </a:t>
            </a:r>
            <a:r>
              <a:rPr lang="en-US" dirty="0" err="1" smtClean="0"/>
              <a:t>tipos</a:t>
            </a:r>
            <a:r>
              <a:rPr lang="en-US" dirty="0" smtClean="0"/>
              <a:t> de </a:t>
            </a:r>
            <a:r>
              <a:rPr lang="en-US" dirty="0" err="1" smtClean="0"/>
              <a:t>aminoácidos</a:t>
            </a:r>
            <a:endParaRPr lang="en-US" dirty="0" smtClean="0"/>
          </a:p>
          <a:p>
            <a:pPr lvl="1"/>
            <a:r>
              <a:rPr lang="en-US" dirty="0" err="1" smtClean="0"/>
              <a:t>Código</a:t>
            </a:r>
            <a:r>
              <a:rPr lang="en-US" dirty="0" smtClean="0"/>
              <a:t> de </a:t>
            </a:r>
            <a:r>
              <a:rPr lang="en-US" dirty="0" err="1" smtClean="0"/>
              <a:t>letras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7258-F396-F14E-8A3D-069F52A32CD8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293" y="2590288"/>
            <a:ext cx="2922615" cy="406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Uma </a:t>
            </a:r>
            <a:r>
              <a:rPr lang="en-US" dirty="0" err="1" smtClean="0"/>
              <a:t>proteína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MAISSSTSGTSSSFPSRTTVMLLLFFFAASVGITDAQVGVCYGMQGNNLPPVSEVIALYK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KSNITRMRIYDPNRAVLEALRGSNIELILGVPNSDLQSLTNPSNAKSWVQKNVRGFWSSV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LFRYIAVGNEISPVNRGTAWLAQFVLPAMRNIHDAIRSAGLQDQIKVSTAIDLTLVGNSY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PPSAGAFRDDVRSYLDPIIGFLSSIRSPLLANIYPYFTYAYNPRDISLPYALFTSPSVVV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WDGQRGYKNLFDATLDALYSALERASGGSLEVVVSESGWPSAGAFAATFDNGRTYLSNLI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QHVKGGTPKRPNRAIETYLFAMFDENKKQPEVEKHFGLFFPNKWQKYNLNFSAEKNWDIS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TEHNATILFLKSDM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7258-F396-F14E-8A3D-069F52A32CD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972" y="3793521"/>
            <a:ext cx="2790828" cy="279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219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Genoma</a:t>
            </a:r>
            <a:r>
              <a:rPr lang="en-US" dirty="0" smtClean="0"/>
              <a:t> </a:t>
            </a:r>
            <a:r>
              <a:rPr lang="en-US" dirty="0" err="1" smtClean="0"/>
              <a:t>humano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0835"/>
            <a:ext cx="8229600" cy="1203416"/>
          </a:xfrm>
        </p:spPr>
        <p:txBody>
          <a:bodyPr>
            <a:normAutofit fontScale="77500" lnSpcReduction="20000"/>
          </a:bodyPr>
          <a:lstStyle/>
          <a:p>
            <a:pPr algn="just">
              <a:lnSpc>
                <a:spcPct val="93000"/>
              </a:lnSpc>
              <a:buSzPct val="100000"/>
            </a:pPr>
            <a:r>
              <a:rPr lang="pt-BR" b="1" u="sng" dirty="0"/>
              <a:t>2003</a:t>
            </a:r>
          </a:p>
          <a:p>
            <a:pPr algn="just">
              <a:lnSpc>
                <a:spcPct val="140000"/>
              </a:lnSpc>
              <a:buSzPct val="100000"/>
            </a:pPr>
            <a:r>
              <a:rPr lang="pt-BR" dirty="0"/>
              <a:t>	  Depois de uma década o genoma humano é publicado.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7258-F396-F14E-8A3D-069F52A32CD8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31" y="2690559"/>
            <a:ext cx="3014756" cy="3955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122" y="2654514"/>
            <a:ext cx="4559677" cy="402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5768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Uma nova era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Equipamentos</a:t>
            </a:r>
            <a:r>
              <a:rPr lang="en-US" dirty="0" smtClean="0"/>
              <a:t> de </a:t>
            </a:r>
            <a:r>
              <a:rPr lang="en-US" dirty="0" err="1" smtClean="0"/>
              <a:t>sequenciamento</a:t>
            </a:r>
            <a:r>
              <a:rPr lang="en-US" dirty="0" smtClean="0"/>
              <a:t> </a:t>
            </a:r>
            <a:r>
              <a:rPr lang="en-US" dirty="0" err="1" smtClean="0"/>
              <a:t>poderosos</a:t>
            </a:r>
            <a:endParaRPr lang="en-US" dirty="0" smtClean="0"/>
          </a:p>
          <a:p>
            <a:r>
              <a:rPr lang="en-US" i="1" dirty="0"/>
              <a:t>Big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7258-F396-F14E-8A3D-069F52A32CD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301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7258-F396-F14E-8A3D-069F52A32CD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6300"/>
            <a:ext cx="9144000" cy="255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65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Genoma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7258-F396-F14E-8A3D-069F52A32CD8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413" y="1945114"/>
            <a:ext cx="6468820" cy="420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50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Sequenciamento</a:t>
            </a:r>
            <a:r>
              <a:rPr lang="en-US" dirty="0" smtClean="0"/>
              <a:t> de DNA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256957" cy="4525963"/>
          </a:xfrm>
        </p:spPr>
        <p:txBody>
          <a:bodyPr>
            <a:normAutofit/>
          </a:bodyPr>
          <a:lstStyle/>
          <a:p>
            <a:r>
              <a:rPr lang="pt-BR" sz="2800" dirty="0"/>
              <a:t>Sequenciamento </a:t>
            </a:r>
            <a:r>
              <a:rPr lang="pt-BR" sz="2800" dirty="0" smtClean="0"/>
              <a:t>é </a:t>
            </a:r>
            <a:r>
              <a:rPr lang="pt-BR" sz="2800" dirty="0"/>
              <a:t>o processo de leitura de um fragmento de DNA</a:t>
            </a:r>
            <a:r>
              <a:rPr lang="pt-BR" sz="2800" dirty="0" smtClean="0"/>
              <a:t>;</a:t>
            </a:r>
          </a:p>
          <a:p>
            <a:r>
              <a:rPr lang="pt-BR" sz="2800" dirty="0" smtClean="0"/>
              <a:t>Determinação de sequências de nucleotídeos: A, T, C ou G;</a:t>
            </a:r>
            <a:endParaRPr lang="pt-BR" sz="2800" dirty="0"/>
          </a:p>
          <a:p>
            <a:r>
              <a:rPr lang="pt-BR" sz="2800" dirty="0"/>
              <a:t>Através dele é possível </a:t>
            </a:r>
            <a:r>
              <a:rPr lang="pt-BR" sz="2800" dirty="0" smtClean="0"/>
              <a:t>determinar o </a:t>
            </a:r>
            <a:r>
              <a:rPr lang="pt-BR" sz="2800" dirty="0"/>
              <a:t>código </a:t>
            </a:r>
            <a:r>
              <a:rPr lang="pt-BR" sz="2800" dirty="0" smtClean="0"/>
              <a:t>genético de um organismo.</a:t>
            </a:r>
            <a:endParaRPr lang="pt-BR" sz="2800" dirty="0"/>
          </a:p>
          <a:p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205" y="1615690"/>
            <a:ext cx="3429843" cy="486886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7258-F396-F14E-8A3D-069F52A32CD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775100" y="-32014"/>
            <a:ext cx="1402948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INTRODUÇÃO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7926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>
                <a:solidFill>
                  <a:srgbClr val="262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Exemplos de plataformas </a:t>
            </a:r>
            <a:r>
              <a:rPr lang="pt-BR" dirty="0" smtClean="0">
                <a:solidFill>
                  <a:srgbClr val="F97E7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NGS</a:t>
            </a:r>
            <a:br>
              <a:rPr lang="pt-BR" dirty="0" smtClean="0">
                <a:solidFill>
                  <a:srgbClr val="F97E7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3455784" y="1902340"/>
            <a:ext cx="5309821" cy="5104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sz="3200" dirty="0">
              <a:solidFill>
                <a:srgbClr val="F97E7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Freeform 27"/>
          <p:cNvSpPr/>
          <p:nvPr/>
        </p:nvSpPr>
        <p:spPr>
          <a:xfrm>
            <a:off x="3320284" y="3647471"/>
            <a:ext cx="2552028" cy="799629"/>
          </a:xfrm>
          <a:custGeom>
            <a:avLst/>
            <a:gdLst>
              <a:gd name="connsiteX0" fmla="*/ 0 w 2683934"/>
              <a:gd name="connsiteY0" fmla="*/ 702733 h 799629"/>
              <a:gd name="connsiteX1" fmla="*/ 431800 w 2683934"/>
              <a:gd name="connsiteY1" fmla="*/ 533400 h 799629"/>
              <a:gd name="connsiteX2" fmla="*/ 897467 w 2683934"/>
              <a:gd name="connsiteY2" fmla="*/ 719667 h 799629"/>
              <a:gd name="connsiteX3" fmla="*/ 1151467 w 2683934"/>
              <a:gd name="connsiteY3" fmla="*/ 778933 h 799629"/>
              <a:gd name="connsiteX4" fmla="*/ 1456267 w 2683934"/>
              <a:gd name="connsiteY4" fmla="*/ 787400 h 799629"/>
              <a:gd name="connsiteX5" fmla="*/ 1769534 w 2683934"/>
              <a:gd name="connsiteY5" fmla="*/ 618067 h 799629"/>
              <a:gd name="connsiteX6" fmla="*/ 1981200 w 2683934"/>
              <a:gd name="connsiteY6" fmla="*/ 313267 h 799629"/>
              <a:gd name="connsiteX7" fmla="*/ 2218267 w 2683934"/>
              <a:gd name="connsiteY7" fmla="*/ 118533 h 799629"/>
              <a:gd name="connsiteX8" fmla="*/ 2463800 w 2683934"/>
              <a:gd name="connsiteY8" fmla="*/ 16933 h 799629"/>
              <a:gd name="connsiteX9" fmla="*/ 2683934 w 2683934"/>
              <a:gd name="connsiteY9" fmla="*/ 0 h 799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83934" h="799629">
                <a:moveTo>
                  <a:pt x="0" y="702733"/>
                </a:moveTo>
                <a:cubicBezTo>
                  <a:pt x="141111" y="616655"/>
                  <a:pt x="282222" y="530578"/>
                  <a:pt x="431800" y="533400"/>
                </a:cubicBezTo>
                <a:cubicBezTo>
                  <a:pt x="581378" y="536222"/>
                  <a:pt x="777523" y="678745"/>
                  <a:pt x="897467" y="719667"/>
                </a:cubicBezTo>
                <a:cubicBezTo>
                  <a:pt x="1017411" y="760589"/>
                  <a:pt x="1058334" y="767644"/>
                  <a:pt x="1151467" y="778933"/>
                </a:cubicBezTo>
                <a:cubicBezTo>
                  <a:pt x="1244600" y="790222"/>
                  <a:pt x="1353256" y="814211"/>
                  <a:pt x="1456267" y="787400"/>
                </a:cubicBezTo>
                <a:cubicBezTo>
                  <a:pt x="1559278" y="760589"/>
                  <a:pt x="1682045" y="697089"/>
                  <a:pt x="1769534" y="618067"/>
                </a:cubicBezTo>
                <a:cubicBezTo>
                  <a:pt x="1857023" y="539045"/>
                  <a:pt x="1906411" y="396523"/>
                  <a:pt x="1981200" y="313267"/>
                </a:cubicBezTo>
                <a:cubicBezTo>
                  <a:pt x="2055989" y="230011"/>
                  <a:pt x="2137834" y="167922"/>
                  <a:pt x="2218267" y="118533"/>
                </a:cubicBezTo>
                <a:cubicBezTo>
                  <a:pt x="2298700" y="69144"/>
                  <a:pt x="2386189" y="36688"/>
                  <a:pt x="2463800" y="16933"/>
                </a:cubicBezTo>
                <a:cubicBezTo>
                  <a:pt x="2541411" y="-2822"/>
                  <a:pt x="2604912" y="16933"/>
                  <a:pt x="2683934" y="0"/>
                </a:cubicBezTo>
              </a:path>
            </a:pathLst>
          </a:custGeom>
          <a:noFill/>
          <a:ln w="28575">
            <a:solidFill>
              <a:srgbClr val="949494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Freeform 28"/>
          <p:cNvSpPr/>
          <p:nvPr/>
        </p:nvSpPr>
        <p:spPr>
          <a:xfrm>
            <a:off x="2172256" y="2114219"/>
            <a:ext cx="812800" cy="2051629"/>
          </a:xfrm>
          <a:custGeom>
            <a:avLst/>
            <a:gdLst>
              <a:gd name="connsiteX0" fmla="*/ 0 w 812800"/>
              <a:gd name="connsiteY0" fmla="*/ 526243 h 1982510"/>
              <a:gd name="connsiteX1" fmla="*/ 194733 w 812800"/>
              <a:gd name="connsiteY1" fmla="*/ 441576 h 1982510"/>
              <a:gd name="connsiteX2" fmla="*/ 321733 w 812800"/>
              <a:gd name="connsiteY2" fmla="*/ 314576 h 1982510"/>
              <a:gd name="connsiteX3" fmla="*/ 414867 w 812800"/>
              <a:gd name="connsiteY3" fmla="*/ 111376 h 1982510"/>
              <a:gd name="connsiteX4" fmla="*/ 550333 w 812800"/>
              <a:gd name="connsiteY4" fmla="*/ 9776 h 1982510"/>
              <a:gd name="connsiteX5" fmla="*/ 668867 w 812800"/>
              <a:gd name="connsiteY5" fmla="*/ 9776 h 1982510"/>
              <a:gd name="connsiteX6" fmla="*/ 770467 w 812800"/>
              <a:gd name="connsiteY6" fmla="*/ 60576 h 1982510"/>
              <a:gd name="connsiteX7" fmla="*/ 812800 w 812800"/>
              <a:gd name="connsiteY7" fmla="*/ 187576 h 1982510"/>
              <a:gd name="connsiteX8" fmla="*/ 770467 w 812800"/>
              <a:gd name="connsiteY8" fmla="*/ 348443 h 1982510"/>
              <a:gd name="connsiteX9" fmla="*/ 609600 w 812800"/>
              <a:gd name="connsiteY9" fmla="*/ 619376 h 1982510"/>
              <a:gd name="connsiteX10" fmla="*/ 431800 w 812800"/>
              <a:gd name="connsiteY10" fmla="*/ 924176 h 1982510"/>
              <a:gd name="connsiteX11" fmla="*/ 347133 w 812800"/>
              <a:gd name="connsiteY11" fmla="*/ 1135843 h 1982510"/>
              <a:gd name="connsiteX12" fmla="*/ 364067 w 812800"/>
              <a:gd name="connsiteY12" fmla="*/ 1440643 h 1982510"/>
              <a:gd name="connsiteX13" fmla="*/ 541867 w 812800"/>
              <a:gd name="connsiteY13" fmla="*/ 1753910 h 1982510"/>
              <a:gd name="connsiteX14" fmla="*/ 770467 w 812800"/>
              <a:gd name="connsiteY14" fmla="*/ 1982510 h 198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2800" h="1982510">
                <a:moveTo>
                  <a:pt x="0" y="526243"/>
                </a:moveTo>
                <a:cubicBezTo>
                  <a:pt x="70555" y="501548"/>
                  <a:pt x="141111" y="476854"/>
                  <a:pt x="194733" y="441576"/>
                </a:cubicBezTo>
                <a:cubicBezTo>
                  <a:pt x="248355" y="406298"/>
                  <a:pt x="285044" y="369609"/>
                  <a:pt x="321733" y="314576"/>
                </a:cubicBezTo>
                <a:cubicBezTo>
                  <a:pt x="358422" y="259543"/>
                  <a:pt x="376767" y="162176"/>
                  <a:pt x="414867" y="111376"/>
                </a:cubicBezTo>
                <a:cubicBezTo>
                  <a:pt x="452967" y="60576"/>
                  <a:pt x="508000" y="26709"/>
                  <a:pt x="550333" y="9776"/>
                </a:cubicBezTo>
                <a:cubicBezTo>
                  <a:pt x="592666" y="-7157"/>
                  <a:pt x="632178" y="1309"/>
                  <a:pt x="668867" y="9776"/>
                </a:cubicBezTo>
                <a:cubicBezTo>
                  <a:pt x="705556" y="18243"/>
                  <a:pt x="746478" y="30943"/>
                  <a:pt x="770467" y="60576"/>
                </a:cubicBezTo>
                <a:cubicBezTo>
                  <a:pt x="794456" y="90209"/>
                  <a:pt x="812800" y="139598"/>
                  <a:pt x="812800" y="187576"/>
                </a:cubicBezTo>
                <a:cubicBezTo>
                  <a:pt x="812800" y="235554"/>
                  <a:pt x="804334" y="276476"/>
                  <a:pt x="770467" y="348443"/>
                </a:cubicBezTo>
                <a:cubicBezTo>
                  <a:pt x="736600" y="420410"/>
                  <a:pt x="666044" y="523421"/>
                  <a:pt x="609600" y="619376"/>
                </a:cubicBezTo>
                <a:cubicBezTo>
                  <a:pt x="553156" y="715331"/>
                  <a:pt x="475545" y="838098"/>
                  <a:pt x="431800" y="924176"/>
                </a:cubicBezTo>
                <a:cubicBezTo>
                  <a:pt x="388056" y="1010254"/>
                  <a:pt x="358422" y="1049765"/>
                  <a:pt x="347133" y="1135843"/>
                </a:cubicBezTo>
                <a:cubicBezTo>
                  <a:pt x="335844" y="1221921"/>
                  <a:pt x="331611" y="1337632"/>
                  <a:pt x="364067" y="1440643"/>
                </a:cubicBezTo>
                <a:cubicBezTo>
                  <a:pt x="396523" y="1543654"/>
                  <a:pt x="474134" y="1663599"/>
                  <a:pt x="541867" y="1753910"/>
                </a:cubicBezTo>
                <a:cubicBezTo>
                  <a:pt x="609600" y="1844221"/>
                  <a:pt x="690033" y="1913365"/>
                  <a:pt x="770467" y="1982510"/>
                </a:cubicBezTo>
              </a:path>
            </a:pathLst>
          </a:custGeom>
          <a:noFill/>
          <a:ln w="28575">
            <a:solidFill>
              <a:srgbClr val="949494"/>
            </a:solidFill>
            <a:prstDash val="sysDot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7" name="Group 30"/>
          <p:cNvGrpSpPr/>
          <p:nvPr/>
        </p:nvGrpSpPr>
        <p:grpSpPr>
          <a:xfrm>
            <a:off x="1924685" y="2412801"/>
            <a:ext cx="436287" cy="650455"/>
            <a:chOff x="1867240" y="2580662"/>
            <a:chExt cx="436287" cy="650455"/>
          </a:xfrm>
        </p:grpSpPr>
        <p:sp>
          <p:nvSpPr>
            <p:cNvPr id="8" name="Oval 31"/>
            <p:cNvSpPr/>
            <p:nvPr/>
          </p:nvSpPr>
          <p:spPr>
            <a:xfrm>
              <a:off x="1875573" y="2580662"/>
              <a:ext cx="419623" cy="419623"/>
            </a:xfrm>
            <a:prstGeom prst="ellipse">
              <a:avLst/>
            </a:prstGeom>
            <a:solidFill>
              <a:srgbClr val="F97E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rgbClr val="EC5368"/>
                </a:solidFill>
              </a:endParaRPr>
            </a:p>
          </p:txBody>
        </p:sp>
        <p:sp>
          <p:nvSpPr>
            <p:cNvPr id="9" name="Rectangle 32"/>
            <p:cNvSpPr/>
            <p:nvPr/>
          </p:nvSpPr>
          <p:spPr>
            <a:xfrm>
              <a:off x="1867240" y="2605807"/>
              <a:ext cx="4362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dirty="0">
                <a:solidFill>
                  <a:srgbClr val="F2F2F2"/>
                </a:solidFill>
                <a:latin typeface="GeosansLight" pitchFamily="2" charset="0"/>
              </a:endParaRPr>
            </a:p>
          </p:txBody>
        </p:sp>
        <p:sp>
          <p:nvSpPr>
            <p:cNvPr id="10" name="Rectangle 33"/>
            <p:cNvSpPr/>
            <p:nvPr/>
          </p:nvSpPr>
          <p:spPr>
            <a:xfrm>
              <a:off x="1993050" y="3000285"/>
              <a:ext cx="184666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bg-BG" sz="900" dirty="0">
                <a:solidFill>
                  <a:srgbClr val="92D050"/>
                </a:solidFill>
              </a:endParaRPr>
            </a:p>
          </p:txBody>
        </p:sp>
      </p:grpSp>
      <p:grpSp>
        <p:nvGrpSpPr>
          <p:cNvPr id="11" name="Group 34"/>
          <p:cNvGrpSpPr/>
          <p:nvPr/>
        </p:nvGrpSpPr>
        <p:grpSpPr>
          <a:xfrm>
            <a:off x="2933477" y="4103133"/>
            <a:ext cx="436287" cy="650455"/>
            <a:chOff x="1867240" y="2580662"/>
            <a:chExt cx="436287" cy="650455"/>
          </a:xfrm>
        </p:grpSpPr>
        <p:sp>
          <p:nvSpPr>
            <p:cNvPr id="12" name="Oval 35"/>
            <p:cNvSpPr/>
            <p:nvPr/>
          </p:nvSpPr>
          <p:spPr>
            <a:xfrm>
              <a:off x="1875573" y="2580662"/>
              <a:ext cx="419623" cy="419623"/>
            </a:xfrm>
            <a:prstGeom prst="ellipse">
              <a:avLst/>
            </a:prstGeom>
            <a:solidFill>
              <a:srgbClr val="F97E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rgbClr val="EC5368"/>
                </a:solidFill>
              </a:endParaRPr>
            </a:p>
          </p:txBody>
        </p:sp>
        <p:sp>
          <p:nvSpPr>
            <p:cNvPr id="13" name="Rectangle 36"/>
            <p:cNvSpPr/>
            <p:nvPr/>
          </p:nvSpPr>
          <p:spPr>
            <a:xfrm>
              <a:off x="1867240" y="2605807"/>
              <a:ext cx="4362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dirty="0">
                <a:solidFill>
                  <a:srgbClr val="F2F2F2"/>
                </a:solidFill>
                <a:latin typeface="GeosansLight" pitchFamily="2" charset="0"/>
              </a:endParaRPr>
            </a:p>
          </p:txBody>
        </p:sp>
        <p:sp>
          <p:nvSpPr>
            <p:cNvPr id="14" name="Rectangle 37"/>
            <p:cNvSpPr/>
            <p:nvPr/>
          </p:nvSpPr>
          <p:spPr>
            <a:xfrm>
              <a:off x="1993050" y="3000285"/>
              <a:ext cx="184666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bg-BG" sz="900" dirty="0">
                <a:solidFill>
                  <a:srgbClr val="92D050"/>
                </a:solidFill>
              </a:endParaRPr>
            </a:p>
          </p:txBody>
        </p:sp>
      </p:grpSp>
      <p:grpSp>
        <p:nvGrpSpPr>
          <p:cNvPr id="15" name="Group 40"/>
          <p:cNvGrpSpPr/>
          <p:nvPr/>
        </p:nvGrpSpPr>
        <p:grpSpPr>
          <a:xfrm>
            <a:off x="5872312" y="3497130"/>
            <a:ext cx="436287" cy="650455"/>
            <a:chOff x="1867240" y="2580662"/>
            <a:chExt cx="436287" cy="650455"/>
          </a:xfrm>
        </p:grpSpPr>
        <p:sp>
          <p:nvSpPr>
            <p:cNvPr id="16" name="Oval 41"/>
            <p:cNvSpPr/>
            <p:nvPr/>
          </p:nvSpPr>
          <p:spPr>
            <a:xfrm>
              <a:off x="1875573" y="2580662"/>
              <a:ext cx="419623" cy="419623"/>
            </a:xfrm>
            <a:prstGeom prst="ellipse">
              <a:avLst/>
            </a:prstGeom>
            <a:solidFill>
              <a:srgbClr val="F97E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rgbClr val="EC5368"/>
                </a:solidFill>
              </a:endParaRPr>
            </a:p>
          </p:txBody>
        </p:sp>
        <p:sp>
          <p:nvSpPr>
            <p:cNvPr id="17" name="Rectangle 42"/>
            <p:cNvSpPr/>
            <p:nvPr/>
          </p:nvSpPr>
          <p:spPr>
            <a:xfrm>
              <a:off x="1867240" y="2605807"/>
              <a:ext cx="4362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dirty="0">
                <a:solidFill>
                  <a:srgbClr val="F2F2F2"/>
                </a:solidFill>
                <a:latin typeface="GeosansLight" pitchFamily="2" charset="0"/>
              </a:endParaRPr>
            </a:p>
          </p:txBody>
        </p:sp>
        <p:sp>
          <p:nvSpPr>
            <p:cNvPr id="18" name="Rectangle 43"/>
            <p:cNvSpPr/>
            <p:nvPr/>
          </p:nvSpPr>
          <p:spPr>
            <a:xfrm>
              <a:off x="1993050" y="3000285"/>
              <a:ext cx="184666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bg-BG" sz="900" dirty="0">
                <a:solidFill>
                  <a:srgbClr val="92D050"/>
                </a:solidFill>
              </a:endParaRPr>
            </a:p>
          </p:txBody>
        </p:sp>
      </p:grpSp>
      <p:sp>
        <p:nvSpPr>
          <p:cNvPr id="19" name="Rectangle 44"/>
          <p:cNvSpPr/>
          <p:nvPr/>
        </p:nvSpPr>
        <p:spPr>
          <a:xfrm>
            <a:off x="809710" y="2618275"/>
            <a:ext cx="9412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err="1" smtClean="0">
                <a:solidFill>
                  <a:srgbClr val="F97E70"/>
                </a:solidFill>
                <a:latin typeface="Arial" pitchFamily="34" charset="0"/>
                <a:cs typeface="Arial" pitchFamily="34" charset="0"/>
              </a:rPr>
              <a:t>SOLiD</a:t>
            </a:r>
            <a:endParaRPr lang="bg-BG" sz="2000" dirty="0">
              <a:solidFill>
                <a:srgbClr val="F97E7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" name="Picture 2" descr="http://www.appliedbiosystems.com/etc/medialib/appliedbio-media-library/images/application-and-technology/solid-next-generation-sequencing/data-images.Par.27391.Image.270.250.1.gif.5500_big_jpg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327" y="1754179"/>
            <a:ext cx="887585" cy="82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4"/>
          <p:cNvSpPr/>
          <p:nvPr/>
        </p:nvSpPr>
        <p:spPr>
          <a:xfrm>
            <a:off x="2819790" y="4562491"/>
            <a:ext cx="10695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err="1" smtClean="0">
                <a:solidFill>
                  <a:srgbClr val="F97E70"/>
                </a:solidFill>
                <a:latin typeface="Arial" pitchFamily="34" charset="0"/>
                <a:cs typeface="Arial" pitchFamily="34" charset="0"/>
              </a:rPr>
              <a:t>Illumina</a:t>
            </a:r>
            <a:endParaRPr lang="bg-BG" sz="2000" dirty="0">
              <a:solidFill>
                <a:srgbClr val="F97E7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2" name="Picture 8" descr="http://www.ige3.unige.ch/wp-content/themes/parallelus-salutation/assets/images/illustrations/illumina_iscan_1_bi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344" y="3122331"/>
            <a:ext cx="982883" cy="79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6"/>
          <p:cNvSpPr/>
          <p:nvPr/>
        </p:nvSpPr>
        <p:spPr>
          <a:xfrm>
            <a:off x="6998036" y="5498595"/>
            <a:ext cx="14035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solidFill>
                  <a:srgbClr val="F97E70"/>
                </a:solidFill>
                <a:latin typeface="Arial" pitchFamily="34" charset="0"/>
                <a:cs typeface="Arial" pitchFamily="34" charset="0"/>
              </a:rPr>
              <a:t>Ion Torrent</a:t>
            </a:r>
            <a:endParaRPr lang="bg-BG" sz="2000" dirty="0">
              <a:solidFill>
                <a:srgbClr val="F97E7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Freeform 45"/>
          <p:cNvSpPr/>
          <p:nvPr/>
        </p:nvSpPr>
        <p:spPr>
          <a:xfrm>
            <a:off x="6348720" y="3050323"/>
            <a:ext cx="812800" cy="2051629"/>
          </a:xfrm>
          <a:custGeom>
            <a:avLst/>
            <a:gdLst>
              <a:gd name="connsiteX0" fmla="*/ 0 w 812800"/>
              <a:gd name="connsiteY0" fmla="*/ 526243 h 1982510"/>
              <a:gd name="connsiteX1" fmla="*/ 194733 w 812800"/>
              <a:gd name="connsiteY1" fmla="*/ 441576 h 1982510"/>
              <a:gd name="connsiteX2" fmla="*/ 321733 w 812800"/>
              <a:gd name="connsiteY2" fmla="*/ 314576 h 1982510"/>
              <a:gd name="connsiteX3" fmla="*/ 414867 w 812800"/>
              <a:gd name="connsiteY3" fmla="*/ 111376 h 1982510"/>
              <a:gd name="connsiteX4" fmla="*/ 550333 w 812800"/>
              <a:gd name="connsiteY4" fmla="*/ 9776 h 1982510"/>
              <a:gd name="connsiteX5" fmla="*/ 668867 w 812800"/>
              <a:gd name="connsiteY5" fmla="*/ 9776 h 1982510"/>
              <a:gd name="connsiteX6" fmla="*/ 770467 w 812800"/>
              <a:gd name="connsiteY6" fmla="*/ 60576 h 1982510"/>
              <a:gd name="connsiteX7" fmla="*/ 812800 w 812800"/>
              <a:gd name="connsiteY7" fmla="*/ 187576 h 1982510"/>
              <a:gd name="connsiteX8" fmla="*/ 770467 w 812800"/>
              <a:gd name="connsiteY8" fmla="*/ 348443 h 1982510"/>
              <a:gd name="connsiteX9" fmla="*/ 609600 w 812800"/>
              <a:gd name="connsiteY9" fmla="*/ 619376 h 1982510"/>
              <a:gd name="connsiteX10" fmla="*/ 431800 w 812800"/>
              <a:gd name="connsiteY10" fmla="*/ 924176 h 1982510"/>
              <a:gd name="connsiteX11" fmla="*/ 347133 w 812800"/>
              <a:gd name="connsiteY11" fmla="*/ 1135843 h 1982510"/>
              <a:gd name="connsiteX12" fmla="*/ 364067 w 812800"/>
              <a:gd name="connsiteY12" fmla="*/ 1440643 h 1982510"/>
              <a:gd name="connsiteX13" fmla="*/ 541867 w 812800"/>
              <a:gd name="connsiteY13" fmla="*/ 1753910 h 1982510"/>
              <a:gd name="connsiteX14" fmla="*/ 770467 w 812800"/>
              <a:gd name="connsiteY14" fmla="*/ 1982510 h 198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2800" h="1982510">
                <a:moveTo>
                  <a:pt x="0" y="526243"/>
                </a:moveTo>
                <a:cubicBezTo>
                  <a:pt x="70555" y="501548"/>
                  <a:pt x="141111" y="476854"/>
                  <a:pt x="194733" y="441576"/>
                </a:cubicBezTo>
                <a:cubicBezTo>
                  <a:pt x="248355" y="406298"/>
                  <a:pt x="285044" y="369609"/>
                  <a:pt x="321733" y="314576"/>
                </a:cubicBezTo>
                <a:cubicBezTo>
                  <a:pt x="358422" y="259543"/>
                  <a:pt x="376767" y="162176"/>
                  <a:pt x="414867" y="111376"/>
                </a:cubicBezTo>
                <a:cubicBezTo>
                  <a:pt x="452967" y="60576"/>
                  <a:pt x="508000" y="26709"/>
                  <a:pt x="550333" y="9776"/>
                </a:cubicBezTo>
                <a:cubicBezTo>
                  <a:pt x="592666" y="-7157"/>
                  <a:pt x="632178" y="1309"/>
                  <a:pt x="668867" y="9776"/>
                </a:cubicBezTo>
                <a:cubicBezTo>
                  <a:pt x="705556" y="18243"/>
                  <a:pt x="746478" y="30943"/>
                  <a:pt x="770467" y="60576"/>
                </a:cubicBezTo>
                <a:cubicBezTo>
                  <a:pt x="794456" y="90209"/>
                  <a:pt x="812800" y="139598"/>
                  <a:pt x="812800" y="187576"/>
                </a:cubicBezTo>
                <a:cubicBezTo>
                  <a:pt x="812800" y="235554"/>
                  <a:pt x="804334" y="276476"/>
                  <a:pt x="770467" y="348443"/>
                </a:cubicBezTo>
                <a:cubicBezTo>
                  <a:pt x="736600" y="420410"/>
                  <a:pt x="666044" y="523421"/>
                  <a:pt x="609600" y="619376"/>
                </a:cubicBezTo>
                <a:cubicBezTo>
                  <a:pt x="553156" y="715331"/>
                  <a:pt x="475545" y="838098"/>
                  <a:pt x="431800" y="924176"/>
                </a:cubicBezTo>
                <a:cubicBezTo>
                  <a:pt x="388056" y="1010254"/>
                  <a:pt x="358422" y="1049765"/>
                  <a:pt x="347133" y="1135843"/>
                </a:cubicBezTo>
                <a:cubicBezTo>
                  <a:pt x="335844" y="1221921"/>
                  <a:pt x="331611" y="1337632"/>
                  <a:pt x="364067" y="1440643"/>
                </a:cubicBezTo>
                <a:cubicBezTo>
                  <a:pt x="396523" y="1543654"/>
                  <a:pt x="474134" y="1663599"/>
                  <a:pt x="541867" y="1753910"/>
                </a:cubicBezTo>
                <a:cubicBezTo>
                  <a:pt x="609600" y="1844221"/>
                  <a:pt x="690033" y="1913365"/>
                  <a:pt x="770467" y="1982510"/>
                </a:cubicBezTo>
              </a:path>
            </a:pathLst>
          </a:custGeom>
          <a:noFill/>
          <a:ln w="28575">
            <a:solidFill>
              <a:srgbClr val="949494"/>
            </a:solidFill>
            <a:prstDash val="sysDot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25" name="Group 46"/>
          <p:cNvGrpSpPr/>
          <p:nvPr/>
        </p:nvGrpSpPr>
        <p:grpSpPr>
          <a:xfrm>
            <a:off x="7109941" y="5039237"/>
            <a:ext cx="436287" cy="650455"/>
            <a:chOff x="1867240" y="2580662"/>
            <a:chExt cx="436287" cy="650455"/>
          </a:xfrm>
        </p:grpSpPr>
        <p:sp>
          <p:nvSpPr>
            <p:cNvPr id="26" name="Oval 47"/>
            <p:cNvSpPr/>
            <p:nvPr/>
          </p:nvSpPr>
          <p:spPr>
            <a:xfrm>
              <a:off x="1875573" y="2580662"/>
              <a:ext cx="419623" cy="419623"/>
            </a:xfrm>
            <a:prstGeom prst="ellipse">
              <a:avLst/>
            </a:prstGeom>
            <a:solidFill>
              <a:srgbClr val="F97E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rgbClr val="EC5368"/>
                </a:solidFill>
              </a:endParaRPr>
            </a:p>
          </p:txBody>
        </p:sp>
        <p:sp>
          <p:nvSpPr>
            <p:cNvPr id="27" name="Rectangle 48"/>
            <p:cNvSpPr/>
            <p:nvPr/>
          </p:nvSpPr>
          <p:spPr>
            <a:xfrm>
              <a:off x="1867240" y="2605807"/>
              <a:ext cx="4362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dirty="0">
                <a:solidFill>
                  <a:srgbClr val="F2F2F2"/>
                </a:solidFill>
                <a:latin typeface="GeosansLight" pitchFamily="2" charset="0"/>
              </a:endParaRPr>
            </a:p>
          </p:txBody>
        </p:sp>
        <p:sp>
          <p:nvSpPr>
            <p:cNvPr id="28" name="Rectangle 49"/>
            <p:cNvSpPr/>
            <p:nvPr/>
          </p:nvSpPr>
          <p:spPr>
            <a:xfrm>
              <a:off x="1993050" y="3000285"/>
              <a:ext cx="184666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bg-BG" sz="900" dirty="0">
                <a:solidFill>
                  <a:srgbClr val="92D050"/>
                </a:solidFill>
              </a:endParaRPr>
            </a:p>
          </p:txBody>
        </p:sp>
      </p:grpSp>
      <p:sp>
        <p:nvSpPr>
          <p:cNvPr id="29" name="Rectangle 50"/>
          <p:cNvSpPr/>
          <p:nvPr/>
        </p:nvSpPr>
        <p:spPr>
          <a:xfrm>
            <a:off x="5483785" y="3914419"/>
            <a:ext cx="998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err="1" smtClean="0">
                <a:solidFill>
                  <a:srgbClr val="F97E70"/>
                </a:solidFill>
                <a:latin typeface="Arial" pitchFamily="34" charset="0"/>
                <a:cs typeface="Arial" pitchFamily="34" charset="0"/>
              </a:rPr>
              <a:t>PacBio</a:t>
            </a:r>
            <a:endParaRPr lang="bg-BG" sz="2000" dirty="0">
              <a:solidFill>
                <a:srgbClr val="F97E7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0" name="Picture 6" descr="http://www.eurofinsgenomics.com/media/7357/pacbio_rs_smal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608" y="2690283"/>
            <a:ext cx="983986" cy="70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http://cdn.singularityhub.com/wp-content/uploads/2010/12/IonTorrent_PGM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872" y="4346467"/>
            <a:ext cx="942311" cy="85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reeform 53"/>
          <p:cNvSpPr/>
          <p:nvPr/>
        </p:nvSpPr>
        <p:spPr>
          <a:xfrm rot="15038834">
            <a:off x="786358" y="2531860"/>
            <a:ext cx="812800" cy="2051629"/>
          </a:xfrm>
          <a:custGeom>
            <a:avLst/>
            <a:gdLst>
              <a:gd name="connsiteX0" fmla="*/ 0 w 812800"/>
              <a:gd name="connsiteY0" fmla="*/ 526243 h 1982510"/>
              <a:gd name="connsiteX1" fmla="*/ 194733 w 812800"/>
              <a:gd name="connsiteY1" fmla="*/ 441576 h 1982510"/>
              <a:gd name="connsiteX2" fmla="*/ 321733 w 812800"/>
              <a:gd name="connsiteY2" fmla="*/ 314576 h 1982510"/>
              <a:gd name="connsiteX3" fmla="*/ 414867 w 812800"/>
              <a:gd name="connsiteY3" fmla="*/ 111376 h 1982510"/>
              <a:gd name="connsiteX4" fmla="*/ 550333 w 812800"/>
              <a:gd name="connsiteY4" fmla="*/ 9776 h 1982510"/>
              <a:gd name="connsiteX5" fmla="*/ 668867 w 812800"/>
              <a:gd name="connsiteY5" fmla="*/ 9776 h 1982510"/>
              <a:gd name="connsiteX6" fmla="*/ 770467 w 812800"/>
              <a:gd name="connsiteY6" fmla="*/ 60576 h 1982510"/>
              <a:gd name="connsiteX7" fmla="*/ 812800 w 812800"/>
              <a:gd name="connsiteY7" fmla="*/ 187576 h 1982510"/>
              <a:gd name="connsiteX8" fmla="*/ 770467 w 812800"/>
              <a:gd name="connsiteY8" fmla="*/ 348443 h 1982510"/>
              <a:gd name="connsiteX9" fmla="*/ 609600 w 812800"/>
              <a:gd name="connsiteY9" fmla="*/ 619376 h 1982510"/>
              <a:gd name="connsiteX10" fmla="*/ 431800 w 812800"/>
              <a:gd name="connsiteY10" fmla="*/ 924176 h 1982510"/>
              <a:gd name="connsiteX11" fmla="*/ 347133 w 812800"/>
              <a:gd name="connsiteY11" fmla="*/ 1135843 h 1982510"/>
              <a:gd name="connsiteX12" fmla="*/ 364067 w 812800"/>
              <a:gd name="connsiteY12" fmla="*/ 1440643 h 1982510"/>
              <a:gd name="connsiteX13" fmla="*/ 541867 w 812800"/>
              <a:gd name="connsiteY13" fmla="*/ 1753910 h 1982510"/>
              <a:gd name="connsiteX14" fmla="*/ 770467 w 812800"/>
              <a:gd name="connsiteY14" fmla="*/ 1982510 h 198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2800" h="1982510">
                <a:moveTo>
                  <a:pt x="0" y="526243"/>
                </a:moveTo>
                <a:cubicBezTo>
                  <a:pt x="70555" y="501548"/>
                  <a:pt x="141111" y="476854"/>
                  <a:pt x="194733" y="441576"/>
                </a:cubicBezTo>
                <a:cubicBezTo>
                  <a:pt x="248355" y="406298"/>
                  <a:pt x="285044" y="369609"/>
                  <a:pt x="321733" y="314576"/>
                </a:cubicBezTo>
                <a:cubicBezTo>
                  <a:pt x="358422" y="259543"/>
                  <a:pt x="376767" y="162176"/>
                  <a:pt x="414867" y="111376"/>
                </a:cubicBezTo>
                <a:cubicBezTo>
                  <a:pt x="452967" y="60576"/>
                  <a:pt x="508000" y="26709"/>
                  <a:pt x="550333" y="9776"/>
                </a:cubicBezTo>
                <a:cubicBezTo>
                  <a:pt x="592666" y="-7157"/>
                  <a:pt x="632178" y="1309"/>
                  <a:pt x="668867" y="9776"/>
                </a:cubicBezTo>
                <a:cubicBezTo>
                  <a:pt x="705556" y="18243"/>
                  <a:pt x="746478" y="30943"/>
                  <a:pt x="770467" y="60576"/>
                </a:cubicBezTo>
                <a:cubicBezTo>
                  <a:pt x="794456" y="90209"/>
                  <a:pt x="812800" y="139598"/>
                  <a:pt x="812800" y="187576"/>
                </a:cubicBezTo>
                <a:cubicBezTo>
                  <a:pt x="812800" y="235554"/>
                  <a:pt x="804334" y="276476"/>
                  <a:pt x="770467" y="348443"/>
                </a:cubicBezTo>
                <a:cubicBezTo>
                  <a:pt x="736600" y="420410"/>
                  <a:pt x="666044" y="523421"/>
                  <a:pt x="609600" y="619376"/>
                </a:cubicBezTo>
                <a:cubicBezTo>
                  <a:pt x="553156" y="715331"/>
                  <a:pt x="475545" y="838098"/>
                  <a:pt x="431800" y="924176"/>
                </a:cubicBezTo>
                <a:cubicBezTo>
                  <a:pt x="388056" y="1010254"/>
                  <a:pt x="358422" y="1049765"/>
                  <a:pt x="347133" y="1135843"/>
                </a:cubicBezTo>
                <a:cubicBezTo>
                  <a:pt x="335844" y="1221921"/>
                  <a:pt x="331611" y="1337632"/>
                  <a:pt x="364067" y="1440643"/>
                </a:cubicBezTo>
                <a:cubicBezTo>
                  <a:pt x="396523" y="1543654"/>
                  <a:pt x="474134" y="1663599"/>
                  <a:pt x="541867" y="1753910"/>
                </a:cubicBezTo>
                <a:cubicBezTo>
                  <a:pt x="609600" y="1844221"/>
                  <a:pt x="690033" y="1913365"/>
                  <a:pt x="770467" y="1982510"/>
                </a:cubicBezTo>
              </a:path>
            </a:pathLst>
          </a:custGeom>
          <a:noFill/>
          <a:ln w="28575">
            <a:solidFill>
              <a:srgbClr val="949494"/>
            </a:solidFill>
            <a:prstDash val="sysDot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33" name="Group 54"/>
          <p:cNvGrpSpPr/>
          <p:nvPr/>
        </p:nvGrpSpPr>
        <p:grpSpPr>
          <a:xfrm rot="14000041">
            <a:off x="839290" y="3886372"/>
            <a:ext cx="436287" cy="650455"/>
            <a:chOff x="1867240" y="2580662"/>
            <a:chExt cx="436287" cy="650455"/>
          </a:xfrm>
        </p:grpSpPr>
        <p:sp>
          <p:nvSpPr>
            <p:cNvPr id="34" name="Oval 55"/>
            <p:cNvSpPr/>
            <p:nvPr/>
          </p:nvSpPr>
          <p:spPr>
            <a:xfrm>
              <a:off x="1875573" y="2580662"/>
              <a:ext cx="419623" cy="419623"/>
            </a:xfrm>
            <a:prstGeom prst="ellipse">
              <a:avLst/>
            </a:prstGeom>
            <a:solidFill>
              <a:srgbClr val="F97E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rgbClr val="EC5368"/>
                </a:solidFill>
              </a:endParaRPr>
            </a:p>
          </p:txBody>
        </p:sp>
        <p:sp>
          <p:nvSpPr>
            <p:cNvPr id="35" name="Rectangle 56"/>
            <p:cNvSpPr/>
            <p:nvPr/>
          </p:nvSpPr>
          <p:spPr>
            <a:xfrm>
              <a:off x="1867240" y="2605807"/>
              <a:ext cx="4362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dirty="0">
                <a:solidFill>
                  <a:srgbClr val="F2F2F2"/>
                </a:solidFill>
                <a:latin typeface="GeosansLight" pitchFamily="2" charset="0"/>
              </a:endParaRPr>
            </a:p>
          </p:txBody>
        </p:sp>
        <p:sp>
          <p:nvSpPr>
            <p:cNvPr id="36" name="Rectangle 57"/>
            <p:cNvSpPr/>
            <p:nvPr/>
          </p:nvSpPr>
          <p:spPr>
            <a:xfrm>
              <a:off x="1993050" y="3000285"/>
              <a:ext cx="184666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bg-BG" sz="900" dirty="0">
                <a:solidFill>
                  <a:srgbClr val="92D050"/>
                </a:solidFill>
              </a:endParaRPr>
            </a:p>
          </p:txBody>
        </p:sp>
      </p:grpSp>
      <p:pic>
        <p:nvPicPr>
          <p:cNvPr id="37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0351" y="4490483"/>
            <a:ext cx="787028" cy="787028"/>
          </a:xfrm>
          <a:prstGeom prst="rect">
            <a:avLst/>
          </a:prstGeom>
        </p:spPr>
      </p:pic>
      <p:sp>
        <p:nvSpPr>
          <p:cNvPr id="38" name="Rectangle 58"/>
          <p:cNvSpPr/>
          <p:nvPr/>
        </p:nvSpPr>
        <p:spPr>
          <a:xfrm>
            <a:off x="397953" y="4490483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solidFill>
                  <a:srgbClr val="F97E70"/>
                </a:solidFill>
                <a:latin typeface="Arial" pitchFamily="34" charset="0"/>
                <a:cs typeface="Arial" pitchFamily="34" charset="0"/>
              </a:rPr>
              <a:t>454</a:t>
            </a:r>
            <a:endParaRPr lang="bg-BG" sz="2000" dirty="0">
              <a:solidFill>
                <a:srgbClr val="F97E7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7258-F396-F14E-8A3D-069F52A32CD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775100" y="-32014"/>
            <a:ext cx="1402948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INTRODUÇÃO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9578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Tamanho</a:t>
            </a:r>
            <a:r>
              <a:rPr lang="en-US" dirty="0" smtClean="0"/>
              <a:t> de </a:t>
            </a:r>
            <a:r>
              <a:rPr lang="en-US" dirty="0" err="1" smtClean="0"/>
              <a:t>genomas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 smtClean="0"/>
              <a:t>Vírus</a:t>
            </a:r>
            <a:r>
              <a:rPr lang="en-US" sz="2800" dirty="0" smtClean="0"/>
              <a:t>: ~ 50.000 </a:t>
            </a:r>
            <a:r>
              <a:rPr lang="en-US" sz="2800" dirty="0" err="1" smtClean="0"/>
              <a:t>pb</a:t>
            </a:r>
            <a:endParaRPr lang="en-US" sz="2800" dirty="0" smtClean="0"/>
          </a:p>
          <a:p>
            <a:r>
              <a:rPr lang="en-US" sz="2800" dirty="0" err="1" smtClean="0"/>
              <a:t>Bactéria</a:t>
            </a:r>
            <a:r>
              <a:rPr lang="en-US" sz="2800" dirty="0" smtClean="0"/>
              <a:t>: ~ 2.000.000 </a:t>
            </a:r>
            <a:r>
              <a:rPr lang="en-US" sz="2800" dirty="0" err="1" smtClean="0"/>
              <a:t>pb</a:t>
            </a:r>
            <a:endParaRPr lang="en-US" sz="2800" dirty="0" smtClean="0"/>
          </a:p>
          <a:p>
            <a:r>
              <a:rPr lang="en-US" sz="2800" b="1" dirty="0" err="1"/>
              <a:t>Genoma</a:t>
            </a:r>
            <a:r>
              <a:rPr lang="en-US" sz="2800" b="1" dirty="0"/>
              <a:t> </a:t>
            </a:r>
            <a:r>
              <a:rPr lang="en-US" sz="2800" b="1" dirty="0" err="1"/>
              <a:t>humano</a:t>
            </a:r>
            <a:r>
              <a:rPr lang="en-US" sz="2800" b="1" dirty="0"/>
              <a:t>: </a:t>
            </a:r>
            <a:r>
              <a:rPr lang="en-US" sz="2800" b="1" dirty="0" smtClean="0"/>
              <a:t>~ 3.000.000.000 </a:t>
            </a:r>
            <a:r>
              <a:rPr lang="en-US" sz="2800" b="1" dirty="0" err="1" smtClean="0"/>
              <a:t>pb</a:t>
            </a:r>
            <a:endParaRPr lang="en-US" sz="2800" b="1" dirty="0" smtClean="0"/>
          </a:p>
          <a:p>
            <a:r>
              <a:rPr lang="en-US" sz="2800" dirty="0" err="1" smtClean="0"/>
              <a:t>Salamandra</a:t>
            </a:r>
            <a:r>
              <a:rPr lang="en-US" sz="2800" dirty="0" smtClean="0"/>
              <a:t>: ~ 90.000.000.000 </a:t>
            </a:r>
            <a:r>
              <a:rPr lang="en-US" sz="2800" dirty="0" err="1"/>
              <a:t>pb</a:t>
            </a:r>
            <a:endParaRPr lang="en-US" sz="2800" dirty="0"/>
          </a:p>
          <a:p>
            <a:r>
              <a:rPr lang="en-US" sz="2800" dirty="0" err="1" smtClean="0"/>
              <a:t>Planta</a:t>
            </a:r>
            <a:r>
              <a:rPr lang="en-US" sz="2800" dirty="0" smtClean="0"/>
              <a:t>: ~ 150.000.000.000 </a:t>
            </a:r>
            <a:r>
              <a:rPr lang="en-US" sz="2800" dirty="0" err="1" smtClean="0"/>
              <a:t>pb</a:t>
            </a:r>
            <a:endParaRPr lang="en-US" sz="28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7258-F396-F14E-8A3D-069F52A32CD8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365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F97E70"/>
                </a:solidFill>
                <a:latin typeface="Arial" pitchFamily="34" charset="0"/>
                <a:cs typeface="Arial" pitchFamily="34" charset="0"/>
              </a:rPr>
              <a:t>Aumento</a:t>
            </a:r>
            <a:r>
              <a:rPr lang="en-US" dirty="0" smtClean="0">
                <a:solidFill>
                  <a:srgbClr val="F97E7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de 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projetos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genoma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9" name="Grupo 75"/>
          <p:cNvGrpSpPr/>
          <p:nvPr/>
        </p:nvGrpSpPr>
        <p:grpSpPr>
          <a:xfrm>
            <a:off x="611560" y="424308"/>
            <a:ext cx="7920880" cy="5445281"/>
            <a:chOff x="-5594856" y="-652167"/>
            <a:chExt cx="7920880" cy="5544616"/>
          </a:xfrm>
        </p:grpSpPr>
        <p:graphicFrame>
          <p:nvGraphicFramePr>
            <p:cNvPr id="11" name="Chart 44"/>
            <p:cNvGraphicFramePr/>
            <p:nvPr>
              <p:extLst>
                <p:ext uri="{D42A27DB-BD31-4B8C-83A1-F6EECF244321}">
                  <p14:modId xmlns:p14="http://schemas.microsoft.com/office/powerpoint/2010/main" val="3098065991"/>
                </p:ext>
              </p:extLst>
            </p:nvPr>
          </p:nvGraphicFramePr>
          <p:xfrm>
            <a:off x="-5516444" y="139921"/>
            <a:ext cx="7632848" cy="47525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2" name="Title 1"/>
            <p:cNvSpPr txBox="1">
              <a:spLocks/>
            </p:cNvSpPr>
            <p:nvPr/>
          </p:nvSpPr>
          <p:spPr>
            <a:xfrm>
              <a:off x="-5594856" y="-652167"/>
              <a:ext cx="7920880" cy="7200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bg-BG" sz="4000" dirty="0">
                <a:solidFill>
                  <a:srgbClr val="F2F2F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3" name="Rectangle 7"/>
          <p:cNvSpPr/>
          <p:nvPr/>
        </p:nvSpPr>
        <p:spPr>
          <a:xfrm>
            <a:off x="3167336" y="6249867"/>
            <a:ext cx="597666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GOLD. </a:t>
            </a:r>
            <a:r>
              <a:rPr 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Disponível</a:t>
            </a:r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em</a:t>
            </a:r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: &lt;http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://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www.genomesonline.org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statistics&gt;. </a:t>
            </a:r>
            <a:r>
              <a:rPr 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Acesso</a:t>
            </a:r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em</a:t>
            </a:r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: 6 </a:t>
            </a:r>
            <a:r>
              <a:rPr 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jul</a:t>
            </a:r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, 2014. </a:t>
            </a:r>
            <a:endParaRPr lang="bg-BG" sz="10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2028826" y="1571626"/>
            <a:ext cx="5560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Genomas completos e incompletos depositados no GOLD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7258-F396-F14E-8A3D-069F52A32CD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775100" y="-32014"/>
            <a:ext cx="1402948" cy="3077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INTRODUÇÃO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0833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Problemas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Bioinformática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Problema</a:t>
            </a:r>
            <a:r>
              <a:rPr lang="en-US" dirty="0" smtClean="0"/>
              <a:t> da </a:t>
            </a:r>
            <a:r>
              <a:rPr lang="en-US" dirty="0" err="1" smtClean="0"/>
              <a:t>montagem</a:t>
            </a:r>
            <a:r>
              <a:rPr lang="en-US" dirty="0" smtClean="0"/>
              <a:t> de </a:t>
            </a:r>
            <a:r>
              <a:rPr lang="en-US" dirty="0" err="1" smtClean="0"/>
              <a:t>genomas</a:t>
            </a:r>
            <a:endParaRPr lang="en-US" dirty="0" smtClean="0"/>
          </a:p>
          <a:p>
            <a:pPr lvl="1"/>
            <a:r>
              <a:rPr lang="en-US" dirty="0" err="1" smtClean="0"/>
              <a:t>Novos</a:t>
            </a:r>
            <a:r>
              <a:rPr lang="en-US" dirty="0" smtClean="0"/>
              <a:t> </a:t>
            </a:r>
            <a:r>
              <a:rPr lang="en-US" dirty="0" err="1" smtClean="0"/>
              <a:t>equipamentos</a:t>
            </a:r>
            <a:r>
              <a:rPr lang="en-US" dirty="0" smtClean="0"/>
              <a:t> de </a:t>
            </a:r>
            <a:r>
              <a:rPr lang="en-US" dirty="0" err="1" smtClean="0"/>
              <a:t>sequenciamento</a:t>
            </a:r>
            <a:endParaRPr lang="en-US" dirty="0" smtClean="0"/>
          </a:p>
          <a:p>
            <a:pPr lvl="1"/>
            <a:r>
              <a:rPr lang="en-US" dirty="0" err="1" smtClean="0"/>
              <a:t>Limitações</a:t>
            </a:r>
            <a:r>
              <a:rPr lang="en-US" dirty="0" smtClean="0"/>
              <a:t> de </a:t>
            </a:r>
            <a:r>
              <a:rPr lang="en-US" dirty="0" err="1" smtClean="0"/>
              <a:t>tamanho</a:t>
            </a:r>
            <a:r>
              <a:rPr lang="en-US" dirty="0" smtClean="0"/>
              <a:t> de </a:t>
            </a:r>
            <a:r>
              <a:rPr lang="en-US" dirty="0" err="1" smtClean="0"/>
              <a:t>leitura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err="1" smtClean="0"/>
              <a:t>Soluções</a:t>
            </a:r>
            <a:r>
              <a:rPr lang="en-US" dirty="0" smtClean="0"/>
              <a:t> </a:t>
            </a:r>
            <a:r>
              <a:rPr lang="en-US" i="1" dirty="0" smtClean="0"/>
              <a:t>in silico </a:t>
            </a:r>
            <a:r>
              <a:rPr lang="en-US" dirty="0" smtClean="0"/>
              <a:t>(</a:t>
            </a:r>
            <a:r>
              <a:rPr lang="en-US" dirty="0" err="1" smtClean="0"/>
              <a:t>simulação</a:t>
            </a:r>
            <a:r>
              <a:rPr lang="en-US" dirty="0" smtClean="0"/>
              <a:t> </a:t>
            </a:r>
            <a:r>
              <a:rPr lang="en-US" dirty="0" err="1" smtClean="0"/>
              <a:t>computacional</a:t>
            </a:r>
            <a:r>
              <a:rPr lang="en-US" dirty="0" smtClean="0"/>
              <a:t>)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7258-F396-F14E-8A3D-069F52A32CD8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435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Exemplo</a:t>
            </a:r>
            <a:r>
              <a:rPr lang="en-US" dirty="0" smtClean="0"/>
              <a:t> de </a:t>
            </a:r>
            <a:r>
              <a:rPr lang="en-US" dirty="0" err="1"/>
              <a:t>m</a:t>
            </a:r>
            <a:r>
              <a:rPr lang="en-US" dirty="0" err="1" smtClean="0"/>
              <a:t>odelagem</a:t>
            </a:r>
            <a:r>
              <a:rPr lang="en-US" dirty="0" smtClean="0"/>
              <a:t> de </a:t>
            </a:r>
            <a:r>
              <a:rPr lang="en-US" dirty="0" err="1" smtClean="0"/>
              <a:t>problemas</a:t>
            </a:r>
            <a:r>
              <a:rPr lang="en-US" dirty="0" smtClean="0"/>
              <a:t> </a:t>
            </a:r>
            <a:r>
              <a:rPr lang="en-US" dirty="0" err="1" smtClean="0"/>
              <a:t>biológicos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88943"/>
            <a:ext cx="8229600" cy="4257349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Problema</a:t>
            </a:r>
            <a:r>
              <a:rPr lang="en-US" sz="2800" dirty="0" smtClean="0"/>
              <a:t> da </a:t>
            </a:r>
            <a:r>
              <a:rPr lang="en-US" sz="2800" dirty="0" err="1" smtClean="0"/>
              <a:t>expressão</a:t>
            </a:r>
            <a:r>
              <a:rPr lang="en-US" sz="2800" dirty="0" smtClean="0"/>
              <a:t> </a:t>
            </a:r>
            <a:r>
              <a:rPr lang="en-US" sz="2800" dirty="0" err="1" smtClean="0"/>
              <a:t>gênica</a:t>
            </a:r>
            <a:endParaRPr lang="en-US" sz="2800" dirty="0" smtClean="0"/>
          </a:p>
          <a:p>
            <a:pPr lvl="1"/>
            <a:r>
              <a:rPr lang="en-US" sz="2400" dirty="0" err="1" smtClean="0"/>
              <a:t>Importância</a:t>
            </a:r>
            <a:r>
              <a:rPr lang="en-US" sz="2400" dirty="0" smtClean="0"/>
              <a:t> </a:t>
            </a:r>
            <a:r>
              <a:rPr lang="en-US" sz="2400" dirty="0" err="1" smtClean="0"/>
              <a:t>para</a:t>
            </a:r>
            <a:r>
              <a:rPr lang="en-US" sz="2400" dirty="0" smtClean="0"/>
              <a:t> </a:t>
            </a:r>
            <a:r>
              <a:rPr lang="en-US" sz="2400" dirty="0" err="1" smtClean="0"/>
              <a:t>compreensão</a:t>
            </a:r>
            <a:r>
              <a:rPr lang="en-US" sz="2400" dirty="0" smtClean="0"/>
              <a:t>, </a:t>
            </a:r>
            <a:r>
              <a:rPr lang="en-US" sz="2400" dirty="0" err="1" smtClean="0"/>
              <a:t>por</a:t>
            </a:r>
            <a:r>
              <a:rPr lang="en-US" sz="2400" dirty="0" smtClean="0"/>
              <a:t> </a:t>
            </a:r>
            <a:r>
              <a:rPr lang="en-US" sz="2400" dirty="0" err="1" smtClean="0"/>
              <a:t>exemplo</a:t>
            </a:r>
            <a:r>
              <a:rPr lang="en-US" sz="2400" dirty="0" smtClean="0"/>
              <a:t>, dos </a:t>
            </a:r>
            <a:r>
              <a:rPr lang="en-US" sz="2400" dirty="0" err="1" smtClean="0"/>
              <a:t>mecanismos</a:t>
            </a:r>
            <a:r>
              <a:rPr lang="en-US" sz="2400" dirty="0" smtClean="0"/>
              <a:t> do </a:t>
            </a:r>
            <a:r>
              <a:rPr lang="en-US" sz="2400" dirty="0" err="1" smtClean="0"/>
              <a:t>câncer</a:t>
            </a:r>
            <a:endParaRPr lang="en-US" sz="2400" dirty="0" smtClean="0"/>
          </a:p>
          <a:p>
            <a:r>
              <a:rPr lang="en-US" sz="2800" dirty="0" err="1" smtClean="0"/>
              <a:t>Determinação</a:t>
            </a:r>
            <a:r>
              <a:rPr lang="en-US" sz="2800" dirty="0" smtClean="0"/>
              <a:t> do </a:t>
            </a:r>
            <a:r>
              <a:rPr lang="en-US" sz="2800" dirty="0" err="1" smtClean="0"/>
              <a:t>nível</a:t>
            </a:r>
            <a:r>
              <a:rPr lang="en-US" sz="2800" dirty="0" smtClean="0"/>
              <a:t> de </a:t>
            </a:r>
            <a:r>
              <a:rPr lang="en-US" sz="2800" dirty="0" err="1" smtClean="0"/>
              <a:t>expressão</a:t>
            </a:r>
            <a:r>
              <a:rPr lang="en-US" sz="2800" dirty="0" smtClean="0"/>
              <a:t> de um gene</a:t>
            </a:r>
          </a:p>
          <a:p>
            <a:pPr lvl="1"/>
            <a:r>
              <a:rPr lang="en-US" sz="2400" dirty="0" err="1" smtClean="0"/>
              <a:t>Quantificar</a:t>
            </a:r>
            <a:r>
              <a:rPr lang="en-US" sz="2400" dirty="0" smtClean="0"/>
              <a:t> </a:t>
            </a:r>
            <a:r>
              <a:rPr lang="en-US" sz="2400" dirty="0" err="1" smtClean="0"/>
              <a:t>sequências</a:t>
            </a:r>
            <a:r>
              <a:rPr lang="en-US" sz="2400" dirty="0" smtClean="0"/>
              <a:t> RNA </a:t>
            </a:r>
            <a:r>
              <a:rPr lang="en-US" sz="2400" dirty="0" err="1" smtClean="0"/>
              <a:t>em</a:t>
            </a:r>
            <a:r>
              <a:rPr lang="en-US" sz="2400" dirty="0" smtClean="0"/>
              <a:t> </a:t>
            </a:r>
            <a:r>
              <a:rPr lang="en-US" sz="2400" dirty="0" err="1" smtClean="0"/>
              <a:t>células</a:t>
            </a:r>
            <a:r>
              <a:rPr lang="en-US" sz="2400" dirty="0" smtClean="0"/>
              <a:t> </a:t>
            </a:r>
            <a:r>
              <a:rPr lang="en-US" sz="2400" dirty="0" err="1" smtClean="0"/>
              <a:t>sadias</a:t>
            </a:r>
            <a:r>
              <a:rPr lang="en-US" sz="2400" dirty="0" smtClean="0"/>
              <a:t> e </a:t>
            </a:r>
            <a:r>
              <a:rPr lang="en-US" sz="2400" dirty="0" err="1" smtClean="0"/>
              <a:t>doentes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7258-F396-F14E-8A3D-069F52A32CD8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039" y="5140808"/>
            <a:ext cx="2487761" cy="144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01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Programação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Bioinformática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0329"/>
            <a:ext cx="8229600" cy="4864289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U</a:t>
            </a:r>
            <a:r>
              <a:rPr lang="en-US" dirty="0" err="1" smtClean="0"/>
              <a:t>so</a:t>
            </a:r>
            <a:r>
              <a:rPr lang="en-US" dirty="0" smtClean="0"/>
              <a:t> de </a:t>
            </a:r>
            <a:r>
              <a:rPr lang="en-US" dirty="0" err="1" smtClean="0"/>
              <a:t>qualquer</a:t>
            </a:r>
            <a:r>
              <a:rPr lang="en-US" dirty="0" smtClean="0"/>
              <a:t> </a:t>
            </a:r>
            <a:r>
              <a:rPr lang="en-US" dirty="0" err="1" smtClean="0"/>
              <a:t>linguagem</a:t>
            </a:r>
            <a:endParaRPr lang="en-US" dirty="0" smtClean="0"/>
          </a:p>
          <a:p>
            <a:pPr lvl="1"/>
            <a:r>
              <a:rPr lang="en-US" dirty="0" smtClean="0"/>
              <a:t>Perl (</a:t>
            </a:r>
            <a:r>
              <a:rPr lang="en-US" dirty="0" err="1" smtClean="0"/>
              <a:t>mais</a:t>
            </a:r>
            <a:r>
              <a:rPr lang="en-US" dirty="0" smtClean="0"/>
              <a:t> </a:t>
            </a:r>
            <a:r>
              <a:rPr lang="en-US" dirty="0" err="1" smtClean="0"/>
              <a:t>utilizada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Python (</a:t>
            </a:r>
            <a:r>
              <a:rPr lang="en-US" dirty="0" err="1" smtClean="0"/>
              <a:t>ascensão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Apoio</a:t>
            </a:r>
            <a:r>
              <a:rPr lang="en-US" dirty="0" smtClean="0"/>
              <a:t> de </a:t>
            </a:r>
            <a:r>
              <a:rPr lang="en-US" b="1" dirty="0" err="1" smtClean="0"/>
              <a:t>Bio</a:t>
            </a:r>
            <a:r>
              <a:rPr lang="en-US" dirty="0" err="1" smtClean="0"/>
              <a:t>bibliotecas</a:t>
            </a:r>
            <a:endParaRPr lang="en-US" dirty="0" smtClean="0"/>
          </a:p>
          <a:p>
            <a:pPr lvl="1"/>
            <a:r>
              <a:rPr lang="en-US" dirty="0" err="1" smtClean="0"/>
              <a:t>BioPerl</a:t>
            </a:r>
            <a:endParaRPr lang="en-US" dirty="0" smtClean="0"/>
          </a:p>
          <a:p>
            <a:pPr lvl="1"/>
            <a:r>
              <a:rPr lang="en-US" dirty="0" err="1" smtClean="0"/>
              <a:t>PioPython</a:t>
            </a:r>
            <a:endParaRPr lang="en-US" dirty="0" smtClean="0"/>
          </a:p>
          <a:p>
            <a:pPr lvl="1"/>
            <a:r>
              <a:rPr lang="en-US" dirty="0" err="1" smtClean="0"/>
              <a:t>BioPHP</a:t>
            </a:r>
            <a:endParaRPr lang="en-US" dirty="0" smtClean="0"/>
          </a:p>
          <a:p>
            <a:pPr lvl="1"/>
            <a:r>
              <a:rPr lang="en-US" dirty="0" err="1" smtClean="0"/>
              <a:t>BioJS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7258-F396-F14E-8A3D-069F52A32CD8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085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Bioinformática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93000"/>
              </a:lnSpc>
              <a:spcBef>
                <a:spcPts val="1200"/>
              </a:spcBef>
              <a:spcAft>
                <a:spcPts val="1000"/>
              </a:spcAft>
              <a:buSzPct val="100000"/>
            </a:pPr>
            <a:r>
              <a:rPr lang="pt-BR" dirty="0"/>
              <a:t>Porque a Biologia é uma ótima área para aplicar conhecimentos </a:t>
            </a:r>
            <a:r>
              <a:rPr lang="pt-BR" dirty="0" smtClean="0"/>
              <a:t>Computacionais</a:t>
            </a:r>
            <a:endParaRPr lang="pt-BR" dirty="0"/>
          </a:p>
          <a:p>
            <a:r>
              <a:rPr lang="en-US" dirty="0" smtClean="0"/>
              <a:t>Grande </a:t>
            </a:r>
            <a:r>
              <a:rPr lang="en-US" dirty="0" err="1" smtClean="0"/>
              <a:t>demanda</a:t>
            </a:r>
            <a:r>
              <a:rPr lang="en-US" dirty="0" smtClean="0"/>
              <a:t> no </a:t>
            </a:r>
            <a:r>
              <a:rPr lang="en-US" dirty="0" err="1" smtClean="0"/>
              <a:t>mercado</a:t>
            </a:r>
            <a:endParaRPr lang="en-US" dirty="0" smtClean="0"/>
          </a:p>
          <a:p>
            <a:r>
              <a:rPr lang="en-US" dirty="0" err="1" smtClean="0"/>
              <a:t>Oportunidades</a:t>
            </a:r>
            <a:r>
              <a:rPr lang="en-US" dirty="0" smtClean="0"/>
              <a:t> no exterior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7258-F396-F14E-8A3D-069F52A32CD8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913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8751"/>
            <a:ext cx="8229600" cy="1143000"/>
          </a:xfrm>
        </p:spPr>
        <p:txBody>
          <a:bodyPr/>
          <a:lstStyle/>
          <a:p>
            <a:r>
              <a:rPr lang="en-US" dirty="0" err="1" smtClean="0"/>
              <a:t>Bioinformática</a:t>
            </a:r>
            <a:r>
              <a:rPr lang="en-US" dirty="0" smtClean="0"/>
              <a:t> no </a:t>
            </a:r>
            <a:r>
              <a:rPr lang="en-US" dirty="0" err="1" smtClean="0"/>
              <a:t>Brasil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7258-F396-F14E-8A3D-069F52A32CD8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223963"/>
            <a:ext cx="5487515" cy="5232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4003675" y="1301751"/>
            <a:ext cx="4930966" cy="5299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6264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eaLnBrk="0">
              <a:buFont typeface="Times New Roman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eaLnBrk="0">
              <a:buFont typeface="Times New Roman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eaLnBrk="0">
              <a:buFont typeface="Times New Roman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eaLnBrk="0">
              <a:buFont typeface="Times New Roman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ts val="1200"/>
              </a:spcBef>
              <a:spcAft>
                <a:spcPts val="1000"/>
              </a:spcAft>
              <a:buSzPct val="100000"/>
            </a:pPr>
            <a:r>
              <a:rPr lang="pt-BR" sz="1600" dirty="0">
                <a:solidFill>
                  <a:srgbClr val="0084D1"/>
                </a:solidFill>
              </a:rPr>
              <a:t>UFMG (Minas Gerais)</a:t>
            </a:r>
          </a:p>
          <a:p>
            <a:pPr algn="r" eaLnBrk="1">
              <a:lnSpc>
                <a:spcPct val="93000"/>
              </a:lnSpc>
              <a:spcBef>
                <a:spcPts val="1200"/>
              </a:spcBef>
              <a:spcAft>
                <a:spcPts val="1000"/>
              </a:spcAft>
              <a:buSzPct val="100000"/>
            </a:pPr>
            <a:r>
              <a:rPr lang="pt-BR" sz="1600" dirty="0">
                <a:solidFill>
                  <a:srgbClr val="0084D1"/>
                </a:solidFill>
              </a:rPr>
              <a:t>Pós-Graduação em Bioinformática</a:t>
            </a:r>
          </a:p>
          <a:p>
            <a:pPr algn="r" eaLnBrk="1">
              <a:lnSpc>
                <a:spcPct val="93000"/>
              </a:lnSpc>
              <a:spcBef>
                <a:spcPts val="1200"/>
              </a:spcBef>
              <a:spcAft>
                <a:spcPts val="1000"/>
              </a:spcAft>
              <a:buSzPct val="100000"/>
            </a:pPr>
            <a:r>
              <a:rPr lang="pt-BR" sz="1600" dirty="0">
                <a:solidFill>
                  <a:srgbClr val="C5000B"/>
                </a:solidFill>
              </a:rPr>
              <a:t>USP (São Paulo)</a:t>
            </a:r>
          </a:p>
          <a:p>
            <a:pPr algn="r" eaLnBrk="1">
              <a:lnSpc>
                <a:spcPct val="93000"/>
              </a:lnSpc>
              <a:spcBef>
                <a:spcPts val="1200"/>
              </a:spcBef>
              <a:spcAft>
                <a:spcPts val="1000"/>
              </a:spcAft>
              <a:buSzPct val="100000"/>
            </a:pPr>
            <a:r>
              <a:rPr lang="pt-BR" sz="1600" dirty="0">
                <a:solidFill>
                  <a:srgbClr val="C5000B"/>
                </a:solidFill>
              </a:rPr>
              <a:t>Pós-Graduação em Bioinformática</a:t>
            </a:r>
          </a:p>
          <a:p>
            <a:pPr algn="r" eaLnBrk="1">
              <a:lnSpc>
                <a:spcPct val="93000"/>
              </a:lnSpc>
              <a:spcBef>
                <a:spcPts val="1200"/>
              </a:spcBef>
              <a:spcAft>
                <a:spcPts val="1000"/>
              </a:spcAft>
              <a:buSzPct val="100000"/>
            </a:pPr>
            <a:r>
              <a:rPr lang="pt-BR" sz="1600" dirty="0">
                <a:solidFill>
                  <a:srgbClr val="579D1C"/>
                </a:solidFill>
              </a:rPr>
              <a:t>UFPR (Paraná)</a:t>
            </a:r>
          </a:p>
          <a:p>
            <a:pPr algn="r" eaLnBrk="1">
              <a:lnSpc>
                <a:spcPct val="93000"/>
              </a:lnSpc>
              <a:spcBef>
                <a:spcPts val="1200"/>
              </a:spcBef>
              <a:spcAft>
                <a:spcPts val="1000"/>
              </a:spcAft>
              <a:buSzPct val="100000"/>
            </a:pPr>
            <a:r>
              <a:rPr lang="pt-BR" sz="1600" dirty="0">
                <a:solidFill>
                  <a:srgbClr val="579D1C"/>
                </a:solidFill>
              </a:rPr>
              <a:t>Pós-Graduação em Bioinformática</a:t>
            </a:r>
          </a:p>
          <a:p>
            <a:pPr algn="r" eaLnBrk="1">
              <a:lnSpc>
                <a:spcPct val="93000"/>
              </a:lnSpc>
              <a:spcBef>
                <a:spcPts val="1200"/>
              </a:spcBef>
              <a:spcAft>
                <a:spcPts val="1000"/>
              </a:spcAft>
              <a:buSzPct val="100000"/>
            </a:pPr>
            <a:r>
              <a:rPr lang="pt-BR" sz="1600" dirty="0">
                <a:solidFill>
                  <a:srgbClr val="FFD320"/>
                </a:solidFill>
              </a:rPr>
              <a:t>FIOCRUZ (Rio de Janeiro)</a:t>
            </a:r>
          </a:p>
          <a:p>
            <a:pPr algn="r" eaLnBrk="1">
              <a:lnSpc>
                <a:spcPct val="93000"/>
              </a:lnSpc>
              <a:spcBef>
                <a:spcPts val="1200"/>
              </a:spcBef>
              <a:spcAft>
                <a:spcPts val="1000"/>
              </a:spcAft>
              <a:buSzPct val="100000"/>
            </a:pPr>
            <a:r>
              <a:rPr lang="pt-BR" sz="1600" dirty="0">
                <a:solidFill>
                  <a:srgbClr val="FFD320"/>
                </a:solidFill>
              </a:rPr>
              <a:t>Pós-Graduação em Biologia Computacional</a:t>
            </a:r>
          </a:p>
          <a:p>
            <a:pPr algn="r" eaLnBrk="1">
              <a:lnSpc>
                <a:spcPct val="93000"/>
              </a:lnSpc>
              <a:spcBef>
                <a:spcPts val="1200"/>
              </a:spcBef>
              <a:spcAft>
                <a:spcPts val="1000"/>
              </a:spcAft>
              <a:buSzPct val="100000"/>
            </a:pPr>
            <a:r>
              <a:rPr lang="pt-BR" sz="1600" dirty="0">
                <a:solidFill>
                  <a:srgbClr val="FFD320"/>
                </a:solidFill>
              </a:rPr>
              <a:t>LNCC (Rio de Janeiro)</a:t>
            </a:r>
          </a:p>
          <a:p>
            <a:pPr algn="r" eaLnBrk="1">
              <a:lnSpc>
                <a:spcPct val="93000"/>
              </a:lnSpc>
              <a:spcBef>
                <a:spcPts val="1200"/>
              </a:spcBef>
              <a:spcAft>
                <a:spcPts val="1000"/>
              </a:spcAft>
              <a:buSzPct val="100000"/>
            </a:pPr>
            <a:r>
              <a:rPr lang="pt-BR" sz="1600" dirty="0">
                <a:solidFill>
                  <a:srgbClr val="FFD320"/>
                </a:solidFill>
              </a:rPr>
              <a:t>Pós-Graduação em Modelagem Computacional</a:t>
            </a:r>
          </a:p>
        </p:txBody>
      </p:sp>
    </p:spTree>
    <p:extLst>
      <p:ext uri="{BB962C8B-B14F-4D97-AF65-F5344CB8AC3E}">
        <p14:creationId xmlns:p14="http://schemas.microsoft.com/office/powerpoint/2010/main" val="1877032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 </a:t>
            </a:r>
            <a:r>
              <a:rPr lang="en-US" dirty="0" err="1"/>
              <a:t>q</a:t>
            </a:r>
            <a:r>
              <a:rPr lang="en-US" dirty="0" err="1" smtClean="0"/>
              <a:t>ue</a:t>
            </a:r>
            <a:r>
              <a:rPr lang="en-US" dirty="0" smtClean="0"/>
              <a:t> </a:t>
            </a:r>
            <a:r>
              <a:rPr lang="en-US" dirty="0" err="1" smtClean="0"/>
              <a:t>é</a:t>
            </a:r>
            <a:r>
              <a:rPr lang="en-US" dirty="0" smtClean="0"/>
              <a:t> </a:t>
            </a:r>
            <a:r>
              <a:rPr lang="en-US" dirty="0" err="1"/>
              <a:t>B</a:t>
            </a:r>
            <a:r>
              <a:rPr lang="en-US" dirty="0" err="1" smtClean="0"/>
              <a:t>ioinformática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800" dirty="0"/>
              <a:t>Um campo </a:t>
            </a:r>
            <a:r>
              <a:rPr lang="pt-BR" sz="2800" b="1" dirty="0"/>
              <a:t>interdisciplinar</a:t>
            </a:r>
            <a:r>
              <a:rPr lang="pt-BR" sz="2800" dirty="0"/>
              <a:t> da ciência, que desenvolve e aprimora métodos para </a:t>
            </a:r>
            <a:r>
              <a:rPr lang="pt-BR" sz="2800" b="1" dirty="0"/>
              <a:t>armazenamento</a:t>
            </a:r>
            <a:r>
              <a:rPr lang="pt-BR" sz="2800" dirty="0"/>
              <a:t>, </a:t>
            </a:r>
            <a:r>
              <a:rPr lang="pt-BR" sz="2800" b="1" dirty="0"/>
              <a:t>obtenção</a:t>
            </a:r>
            <a:r>
              <a:rPr lang="pt-BR" sz="2800" dirty="0"/>
              <a:t>, </a:t>
            </a:r>
            <a:r>
              <a:rPr lang="pt-BR" sz="2800" b="1" dirty="0"/>
              <a:t>organização</a:t>
            </a:r>
            <a:r>
              <a:rPr lang="pt-BR" sz="2800" dirty="0"/>
              <a:t> e </a:t>
            </a:r>
            <a:r>
              <a:rPr lang="pt-BR" sz="2800" b="1" dirty="0"/>
              <a:t>análise</a:t>
            </a:r>
            <a:r>
              <a:rPr lang="pt-BR" sz="2800" dirty="0"/>
              <a:t> de dados biológicos</a:t>
            </a:r>
            <a:r>
              <a:rPr lang="pt-BR" sz="2800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7258-F396-F14E-8A3D-069F52A32CD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687609" y="4244733"/>
            <a:ext cx="2422805" cy="2422805"/>
          </a:xfrm>
          <a:prstGeom prst="ellipse">
            <a:avLst/>
          </a:prstGeom>
          <a:gradFill flip="none" rotWithShape="1">
            <a:gsLst>
              <a:gs pos="0">
                <a:schemeClr val="accent3">
                  <a:tint val="100000"/>
                  <a:shade val="100000"/>
                  <a:satMod val="130000"/>
                  <a:alpha val="48000"/>
                </a:schemeClr>
              </a:gs>
              <a:gs pos="100000">
                <a:schemeClr val="accent3">
                  <a:tint val="50000"/>
                  <a:shade val="100000"/>
                  <a:satMod val="350000"/>
                  <a:alpha val="48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510909" y="4244733"/>
            <a:ext cx="2422805" cy="2422805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45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45000"/>
                </a:schemeClr>
              </a:gs>
            </a:gsLst>
            <a:lin ang="16200000" scaled="0"/>
            <a:tileRect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21990" y="4261445"/>
            <a:ext cx="193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Ciências</a:t>
            </a:r>
            <a:r>
              <a:rPr lang="en-US" dirty="0" smtClean="0"/>
              <a:t> </a:t>
            </a:r>
            <a:r>
              <a:rPr lang="en-US" dirty="0" err="1" smtClean="0"/>
              <a:t>biológicas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248645" y="6047177"/>
            <a:ext cx="2383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Ciência</a:t>
            </a:r>
            <a:r>
              <a:rPr lang="en-US" dirty="0" smtClean="0"/>
              <a:t> da </a:t>
            </a:r>
            <a:r>
              <a:rPr lang="en-US" dirty="0" err="1" smtClean="0"/>
              <a:t>Computação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62039" y="5195193"/>
            <a:ext cx="1602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Bioinformática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86145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 smtClean="0"/>
              <a:t>Pós-graduação</a:t>
            </a:r>
            <a:r>
              <a:rPr lang="en-US" sz="3200" dirty="0" smtClean="0"/>
              <a:t> </a:t>
            </a:r>
            <a:r>
              <a:rPr lang="en-US" sz="3200" dirty="0" err="1" smtClean="0"/>
              <a:t>em</a:t>
            </a:r>
            <a:r>
              <a:rPr lang="en-US" sz="3200" dirty="0" smtClean="0"/>
              <a:t> </a:t>
            </a:r>
            <a:r>
              <a:rPr lang="en-US" sz="3200" dirty="0" err="1" smtClean="0"/>
              <a:t>Bioinformática</a:t>
            </a:r>
            <a:r>
              <a:rPr lang="en-US" sz="3200" dirty="0" smtClean="0"/>
              <a:t> </a:t>
            </a:r>
            <a:r>
              <a:rPr lang="en-US" sz="3200" dirty="0" err="1" smtClean="0"/>
              <a:t>na</a:t>
            </a:r>
            <a:r>
              <a:rPr lang="en-US" sz="3200" dirty="0" smtClean="0"/>
              <a:t> UFMG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0835"/>
            <a:ext cx="8229600" cy="4725458"/>
          </a:xfrm>
        </p:spPr>
        <p:txBody>
          <a:bodyPr/>
          <a:lstStyle/>
          <a:p>
            <a:r>
              <a:rPr lang="en-US" sz="2800" dirty="0" err="1"/>
              <a:t>Mestrado</a:t>
            </a:r>
            <a:r>
              <a:rPr lang="en-US" sz="2800" dirty="0"/>
              <a:t> e </a:t>
            </a:r>
            <a:r>
              <a:rPr lang="en-US" sz="2800" dirty="0" err="1" smtClean="0"/>
              <a:t>doutorado</a:t>
            </a:r>
            <a:endParaRPr lang="en-US" sz="2800" dirty="0" smtClean="0">
              <a:hlinkClick r:id="rId2"/>
            </a:endParaRPr>
          </a:p>
          <a:p>
            <a:r>
              <a:rPr lang="en-US" sz="2800" dirty="0" smtClean="0">
                <a:hlinkClick r:id="rId2"/>
              </a:rPr>
              <a:t>http</a:t>
            </a:r>
            <a:r>
              <a:rPr lang="en-US" sz="2800" dirty="0">
                <a:hlinkClick r:id="rId2"/>
              </a:rPr>
              <a:t>://pgbioinfo.icb.ufmg.br</a:t>
            </a:r>
            <a:r>
              <a:rPr lang="en-US" sz="2800" dirty="0"/>
              <a:t> </a:t>
            </a:r>
            <a:endParaRPr lang="en-US" sz="28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7258-F396-F14E-8A3D-069F52A32CD8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400" y="3025903"/>
            <a:ext cx="6021399" cy="341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27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3"/>
          <p:cNvSpPr txBox="1"/>
          <p:nvPr/>
        </p:nvSpPr>
        <p:spPr>
          <a:xfrm>
            <a:off x="7010280" y="6454800"/>
            <a:ext cx="213336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139AF4C5-C84E-4760-BE13-E60F02F945C3}" type="slidenum">
              <a:rPr lang="pt-BR">
                <a:solidFill>
                  <a:srgbClr val="000000"/>
                </a:solidFill>
                <a:latin typeface="Calibri"/>
              </a:rPr>
              <a:t>31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9713"/>
          <a:stretch/>
        </p:blipFill>
        <p:spPr>
          <a:xfrm>
            <a:off x="-13368" y="2870201"/>
            <a:ext cx="9144000" cy="9932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4777" y="6193190"/>
            <a:ext cx="5428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x-none" sz="24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@diiegomariano</a:t>
            </a:r>
            <a:endParaRPr lang="en-US" sz="14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947" y="5913379"/>
            <a:ext cx="1082842" cy="10828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17368" y="2967792"/>
            <a:ext cx="22846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Obrigado!</a:t>
            </a:r>
            <a:endParaRPr lang="en-US" sz="4000" dirty="0"/>
          </a:p>
        </p:txBody>
      </p:sp>
      <p:sp>
        <p:nvSpPr>
          <p:cNvPr id="15" name="TextBox 14"/>
          <p:cNvSpPr txBox="1"/>
          <p:nvPr/>
        </p:nvSpPr>
        <p:spPr>
          <a:xfrm>
            <a:off x="-1952797" y="3040930"/>
            <a:ext cx="5428591" cy="48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x-none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.com</a:t>
            </a:r>
            <a:endParaRPr lang="en-US" sz="2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270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Áreas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Para </a:t>
            </a:r>
            <a:r>
              <a:rPr lang="en-US" dirty="0" err="1"/>
              <a:t>processar</a:t>
            </a:r>
            <a:r>
              <a:rPr lang="en-US" dirty="0"/>
              <a:t> dados </a:t>
            </a:r>
            <a:r>
              <a:rPr lang="en-US" dirty="0" err="1" smtClean="0"/>
              <a:t>biológicos</a:t>
            </a:r>
            <a:r>
              <a:rPr lang="en-US" dirty="0" smtClean="0"/>
              <a:t>, </a:t>
            </a:r>
            <a:r>
              <a:rPr lang="en-US" dirty="0" err="1" smtClean="0"/>
              <a:t>bioinformática</a:t>
            </a:r>
            <a:r>
              <a:rPr lang="en-US" dirty="0" smtClean="0"/>
              <a:t> </a:t>
            </a:r>
            <a:r>
              <a:rPr lang="en-US" dirty="0" err="1"/>
              <a:t>combina</a:t>
            </a:r>
            <a:r>
              <a:rPr lang="en-US" dirty="0"/>
              <a:t> </a:t>
            </a:r>
            <a:r>
              <a:rPr lang="en-US" dirty="0" err="1"/>
              <a:t>conhecimentos</a:t>
            </a:r>
            <a:r>
              <a:rPr lang="en-US" dirty="0"/>
              <a:t> </a:t>
            </a:r>
            <a:r>
              <a:rPr lang="en-US" dirty="0" smtClean="0"/>
              <a:t>de: </a:t>
            </a:r>
          </a:p>
          <a:p>
            <a:pPr lvl="1"/>
            <a:r>
              <a:rPr lang="en-US" dirty="0" err="1" smtClean="0"/>
              <a:t>química</a:t>
            </a:r>
            <a:endParaRPr lang="en-US" dirty="0"/>
          </a:p>
          <a:p>
            <a:pPr lvl="1"/>
            <a:r>
              <a:rPr lang="en-US" dirty="0" err="1" smtClean="0"/>
              <a:t>física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biologia</a:t>
            </a:r>
            <a:endParaRPr lang="en-US" dirty="0" smtClean="0"/>
          </a:p>
          <a:p>
            <a:pPr lvl="1"/>
            <a:r>
              <a:rPr lang="en-US" dirty="0" err="1" smtClean="0"/>
              <a:t>ciência</a:t>
            </a:r>
            <a:r>
              <a:rPr lang="en-US" dirty="0" smtClean="0"/>
              <a:t> </a:t>
            </a:r>
            <a:r>
              <a:rPr lang="en-US" dirty="0"/>
              <a:t>da </a:t>
            </a:r>
            <a:r>
              <a:rPr lang="en-US" dirty="0" err="1" smtClean="0"/>
              <a:t>computação</a:t>
            </a:r>
            <a:endParaRPr lang="en-US" dirty="0"/>
          </a:p>
          <a:p>
            <a:pPr lvl="1"/>
            <a:r>
              <a:rPr lang="en-US" dirty="0" err="1" smtClean="0"/>
              <a:t>matemática</a:t>
            </a:r>
            <a:r>
              <a:rPr lang="en-US" dirty="0"/>
              <a:t>/</a:t>
            </a:r>
            <a:r>
              <a:rPr lang="en-US" dirty="0" err="1" smtClean="0"/>
              <a:t>estatística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7258-F396-F14E-8A3D-069F52A32CD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055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Definição</a:t>
            </a:r>
            <a:r>
              <a:rPr lang="en-US" dirty="0" smtClean="0"/>
              <a:t> de </a:t>
            </a:r>
            <a:r>
              <a:rPr lang="en-US" dirty="0" err="1" smtClean="0"/>
              <a:t>Bioinformática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Uso</a:t>
            </a:r>
            <a:r>
              <a:rPr lang="en-US" dirty="0" smtClean="0"/>
              <a:t> de </a:t>
            </a:r>
            <a:r>
              <a:rPr lang="en-US" dirty="0" err="1" smtClean="0"/>
              <a:t>métodos</a:t>
            </a:r>
            <a:r>
              <a:rPr lang="en-US" dirty="0" smtClean="0"/>
              <a:t> </a:t>
            </a:r>
            <a:r>
              <a:rPr lang="en-US" dirty="0" err="1" smtClean="0"/>
              <a:t>computacionais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elucidar</a:t>
            </a:r>
            <a:r>
              <a:rPr lang="en-US" dirty="0" smtClean="0"/>
              <a:t> </a:t>
            </a:r>
            <a:r>
              <a:rPr lang="en-US" dirty="0" err="1" smtClean="0"/>
              <a:t>caminhos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experimentos</a:t>
            </a:r>
            <a:r>
              <a:rPr lang="en-US" dirty="0" smtClean="0"/>
              <a:t> </a:t>
            </a:r>
            <a:r>
              <a:rPr lang="en-US" dirty="0" err="1" smtClean="0"/>
              <a:t>biológicos</a:t>
            </a:r>
            <a:endParaRPr lang="en-US" dirty="0" smtClean="0"/>
          </a:p>
          <a:p>
            <a:r>
              <a:rPr lang="en-US" dirty="0" err="1" smtClean="0"/>
              <a:t>Permitir</a:t>
            </a:r>
            <a:r>
              <a:rPr lang="en-US" dirty="0" smtClean="0"/>
              <a:t> </a:t>
            </a:r>
            <a:r>
              <a:rPr lang="en-US" dirty="0" err="1" smtClean="0"/>
              <a:t>análises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grande</a:t>
            </a:r>
            <a:r>
              <a:rPr lang="en-US" dirty="0" smtClean="0"/>
              <a:t> </a:t>
            </a:r>
            <a:r>
              <a:rPr lang="en-US" dirty="0" err="1" smtClean="0"/>
              <a:t>escala</a:t>
            </a:r>
            <a:endParaRPr lang="en-US" dirty="0" smtClean="0"/>
          </a:p>
          <a:p>
            <a:r>
              <a:rPr lang="en-US" dirty="0" err="1"/>
              <a:t>N</a:t>
            </a:r>
            <a:r>
              <a:rPr lang="en-US" dirty="0" err="1" smtClean="0"/>
              <a:t>ovas</a:t>
            </a:r>
            <a:r>
              <a:rPr lang="en-US" dirty="0" smtClean="0"/>
              <a:t> </a:t>
            </a:r>
            <a:r>
              <a:rPr lang="en-US" dirty="0" err="1" smtClean="0"/>
              <a:t>descobertas</a:t>
            </a:r>
            <a:r>
              <a:rPr lang="en-US" dirty="0" smtClean="0"/>
              <a:t> </a:t>
            </a:r>
            <a:r>
              <a:rPr lang="en-US" dirty="0" err="1" smtClean="0"/>
              <a:t>científicas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7258-F396-F14E-8A3D-069F52A32CD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868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Divisões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/>
              <a:t>b</a:t>
            </a:r>
            <a:r>
              <a:rPr lang="en-US" dirty="0" err="1" smtClean="0"/>
              <a:t>ioinformática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Bioinformática</a:t>
            </a:r>
            <a:r>
              <a:rPr lang="en-US" dirty="0" smtClean="0"/>
              <a:t> </a:t>
            </a:r>
            <a:r>
              <a:rPr lang="en-US" dirty="0" err="1" smtClean="0"/>
              <a:t>clássica</a:t>
            </a:r>
            <a:endParaRPr lang="en-US" dirty="0" smtClean="0"/>
          </a:p>
          <a:p>
            <a:r>
              <a:rPr lang="en-US" dirty="0" err="1" smtClean="0"/>
              <a:t>Bioinformática</a:t>
            </a:r>
            <a:r>
              <a:rPr lang="en-US" dirty="0" smtClean="0"/>
              <a:t> </a:t>
            </a:r>
            <a:r>
              <a:rPr lang="en-US" dirty="0" err="1" smtClean="0"/>
              <a:t>estrutural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7258-F396-F14E-8A3D-069F52A32CD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569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Estudos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 smtClean="0"/>
              <a:t>Produção</a:t>
            </a:r>
            <a:r>
              <a:rPr lang="en-US" dirty="0" smtClean="0"/>
              <a:t> de </a:t>
            </a:r>
            <a:r>
              <a:rPr lang="en-US" dirty="0" err="1" smtClean="0"/>
              <a:t>biocombustíveis</a:t>
            </a:r>
            <a:r>
              <a:rPr lang="en-US" dirty="0" smtClean="0"/>
              <a:t> a </a:t>
            </a:r>
            <a:r>
              <a:rPr lang="en-US" dirty="0" err="1" smtClean="0"/>
              <a:t>baixo</a:t>
            </a:r>
            <a:r>
              <a:rPr lang="en-US" dirty="0" smtClean="0"/>
              <a:t> </a:t>
            </a:r>
            <a:r>
              <a:rPr lang="en-US" dirty="0" err="1" smtClean="0"/>
              <a:t>custo</a:t>
            </a:r>
            <a:endParaRPr lang="en-US" dirty="0" smtClean="0"/>
          </a:p>
          <a:p>
            <a:r>
              <a:rPr lang="en-US" dirty="0" err="1" smtClean="0"/>
              <a:t>Métodos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conter</a:t>
            </a:r>
            <a:r>
              <a:rPr lang="en-US" dirty="0" smtClean="0"/>
              <a:t> </a:t>
            </a:r>
            <a:r>
              <a:rPr lang="en-US" dirty="0" err="1" smtClean="0"/>
              <a:t>bioterrorismo</a:t>
            </a:r>
            <a:endParaRPr lang="en-US" dirty="0" smtClean="0"/>
          </a:p>
          <a:p>
            <a:pPr lvl="1"/>
            <a:r>
              <a:rPr lang="en-US" dirty="0" err="1" smtClean="0"/>
              <a:t>Antrax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Ricina</a:t>
            </a:r>
            <a:endParaRPr lang="en-US" dirty="0" smtClean="0"/>
          </a:p>
          <a:p>
            <a:r>
              <a:rPr lang="en-US" dirty="0" err="1"/>
              <a:t>Compreensão</a:t>
            </a:r>
            <a:r>
              <a:rPr lang="en-US" dirty="0"/>
              <a:t> do </a:t>
            </a:r>
            <a:r>
              <a:rPr lang="en-US" dirty="0" err="1"/>
              <a:t>funcionamento</a:t>
            </a:r>
            <a:r>
              <a:rPr lang="en-US" dirty="0"/>
              <a:t> de </a:t>
            </a:r>
            <a:r>
              <a:rPr lang="en-US" dirty="0" err="1"/>
              <a:t>doenças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Doenças</a:t>
            </a:r>
            <a:r>
              <a:rPr lang="en-US" dirty="0"/>
              <a:t> </a:t>
            </a:r>
            <a:r>
              <a:rPr lang="en-US" dirty="0" err="1"/>
              <a:t>causadas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mutações</a:t>
            </a:r>
            <a:r>
              <a:rPr lang="en-US" dirty="0"/>
              <a:t> no DNA</a:t>
            </a:r>
          </a:p>
          <a:p>
            <a:pPr lvl="1"/>
            <a:r>
              <a:rPr lang="en-US" dirty="0" err="1"/>
              <a:t>Estudos</a:t>
            </a:r>
            <a:r>
              <a:rPr lang="en-US" dirty="0"/>
              <a:t> do </a:t>
            </a:r>
            <a:r>
              <a:rPr lang="en-US" dirty="0" err="1"/>
              <a:t>câncer</a:t>
            </a:r>
            <a:endParaRPr lang="en-US" dirty="0"/>
          </a:p>
          <a:p>
            <a:pPr lvl="1"/>
            <a:r>
              <a:rPr lang="en-US" dirty="0" err="1" smtClean="0"/>
              <a:t>Produção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novos</a:t>
            </a:r>
            <a:r>
              <a:rPr lang="en-US" dirty="0"/>
              <a:t> </a:t>
            </a:r>
            <a:r>
              <a:rPr lang="en-US" dirty="0" err="1" smtClean="0"/>
              <a:t>remédios</a:t>
            </a:r>
            <a:endParaRPr lang="en-US" dirty="0" smtClean="0"/>
          </a:p>
          <a:p>
            <a:r>
              <a:rPr lang="en-US" dirty="0" err="1"/>
              <a:t>Medicina</a:t>
            </a:r>
            <a:r>
              <a:rPr lang="en-US" dirty="0"/>
              <a:t> </a:t>
            </a:r>
            <a:r>
              <a:rPr lang="en-US" dirty="0" err="1"/>
              <a:t>personalizada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7258-F396-F14E-8A3D-069F52A32CD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542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 </a:t>
            </a:r>
            <a:r>
              <a:rPr lang="en-US" dirty="0" err="1"/>
              <a:t>q</a:t>
            </a:r>
            <a:r>
              <a:rPr lang="en-US" dirty="0" err="1" smtClean="0"/>
              <a:t>ue</a:t>
            </a:r>
            <a:r>
              <a:rPr lang="en-US" dirty="0" smtClean="0"/>
              <a:t> </a:t>
            </a:r>
            <a:r>
              <a:rPr lang="en-US" dirty="0" err="1" smtClean="0"/>
              <a:t>é</a:t>
            </a:r>
            <a:r>
              <a:rPr lang="en-US" dirty="0" smtClean="0"/>
              <a:t> </a:t>
            </a:r>
            <a:r>
              <a:rPr lang="en-US" dirty="0" err="1" smtClean="0"/>
              <a:t>necessário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Mineração</a:t>
            </a:r>
            <a:r>
              <a:rPr lang="en-US" dirty="0" smtClean="0"/>
              <a:t> de dados</a:t>
            </a:r>
            <a:endParaRPr lang="en-US" dirty="0"/>
          </a:p>
          <a:p>
            <a:pPr lvl="1"/>
            <a:r>
              <a:rPr lang="en-US" dirty="0"/>
              <a:t>Grande </a:t>
            </a:r>
            <a:r>
              <a:rPr lang="en-US" dirty="0" err="1"/>
              <a:t>quantidade</a:t>
            </a:r>
            <a:r>
              <a:rPr lang="en-US" dirty="0"/>
              <a:t> de </a:t>
            </a:r>
            <a:r>
              <a:rPr lang="en-US" dirty="0" smtClean="0"/>
              <a:t>dados</a:t>
            </a:r>
          </a:p>
          <a:p>
            <a:pPr lvl="1"/>
            <a:r>
              <a:rPr lang="en-US" dirty="0" err="1" smtClean="0"/>
              <a:t>Buscar</a:t>
            </a:r>
            <a:r>
              <a:rPr lang="en-US" dirty="0" smtClean="0"/>
              <a:t> </a:t>
            </a:r>
            <a:r>
              <a:rPr lang="en-US" dirty="0" err="1" smtClean="0"/>
              <a:t>padrões</a:t>
            </a:r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Conhecimentos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biologia</a:t>
            </a:r>
            <a:endParaRPr lang="en-US" dirty="0" smtClean="0"/>
          </a:p>
          <a:p>
            <a:pPr lvl="1"/>
            <a:r>
              <a:rPr lang="en-US" dirty="0" err="1" smtClean="0"/>
              <a:t>Compreender</a:t>
            </a:r>
            <a:r>
              <a:rPr lang="en-US" dirty="0" smtClean="0"/>
              <a:t> o </a:t>
            </a:r>
            <a:r>
              <a:rPr lang="en-US" dirty="0" err="1" smtClean="0"/>
              <a:t>seu</a:t>
            </a:r>
            <a:r>
              <a:rPr lang="en-US" dirty="0" smtClean="0"/>
              <a:t> </a:t>
            </a:r>
            <a:r>
              <a:rPr lang="en-US" dirty="0" err="1" smtClean="0"/>
              <a:t>problema</a:t>
            </a:r>
            <a:r>
              <a:rPr lang="en-US" dirty="0" smtClean="0"/>
              <a:t> </a:t>
            </a:r>
            <a:r>
              <a:rPr lang="en-US" dirty="0" err="1" smtClean="0"/>
              <a:t>biológico</a:t>
            </a: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7258-F396-F14E-8A3D-069F52A32CD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20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Entendendo</a:t>
            </a:r>
            <a:r>
              <a:rPr lang="en-US" dirty="0" smtClean="0"/>
              <a:t> o </a:t>
            </a:r>
            <a:r>
              <a:rPr lang="en-US" dirty="0" err="1" smtClean="0"/>
              <a:t>básico</a:t>
            </a:r>
            <a:r>
              <a:rPr lang="en-US" dirty="0" smtClean="0"/>
              <a:t> da </a:t>
            </a:r>
            <a:r>
              <a:rPr lang="en-US" dirty="0" err="1" smtClean="0"/>
              <a:t>biologia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Dogma central da </a:t>
            </a:r>
            <a:r>
              <a:rPr lang="en-US" dirty="0" err="1" smtClean="0"/>
              <a:t>biologia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7258-F396-F14E-8A3D-069F52A32CD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099" y="3056041"/>
            <a:ext cx="6956449" cy="212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354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50911</TotalTime>
  <Words>626</Words>
  <Application>Microsoft Macintosh PowerPoint</Application>
  <PresentationFormat>On-screen Show (4:3)</PresentationFormat>
  <Paragraphs>177</Paragraphs>
  <Slides>31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PowerPoint Presentation</vt:lpstr>
      <vt:lpstr>PowerPoint Presentation</vt:lpstr>
      <vt:lpstr>O que é Bioinformática?</vt:lpstr>
      <vt:lpstr>Áreas</vt:lpstr>
      <vt:lpstr>Definição de Bioinformática</vt:lpstr>
      <vt:lpstr>Divisões na bioinformática</vt:lpstr>
      <vt:lpstr>Estudos</vt:lpstr>
      <vt:lpstr>O que é necessário?</vt:lpstr>
      <vt:lpstr>Entendendo o básico da biologia</vt:lpstr>
      <vt:lpstr>Importância das proteínas</vt:lpstr>
      <vt:lpstr>Quantos tipos de proteína existem?</vt:lpstr>
      <vt:lpstr>Como seu organismo encontra a proteína certa pra cada função?</vt:lpstr>
      <vt:lpstr>Aminoácidos</vt:lpstr>
      <vt:lpstr>A receita das proteínas (DNA)</vt:lpstr>
      <vt:lpstr>Abstraindo o dogma central</vt:lpstr>
      <vt:lpstr>Primórdios da Bioinformática</vt:lpstr>
      <vt:lpstr>Uma proteína</vt:lpstr>
      <vt:lpstr>Genoma humano</vt:lpstr>
      <vt:lpstr>Uma nova era</vt:lpstr>
      <vt:lpstr>Genoma</vt:lpstr>
      <vt:lpstr>Sequenciamento de DNA</vt:lpstr>
      <vt:lpstr>Exemplos de plataformas NGS </vt:lpstr>
      <vt:lpstr>Tamanho de genomas</vt:lpstr>
      <vt:lpstr>Aumento de projetos genoma</vt:lpstr>
      <vt:lpstr>Problemas na Bioinformática</vt:lpstr>
      <vt:lpstr>Exemplo de modelagem de problemas biológicos</vt:lpstr>
      <vt:lpstr>Programação na Bioinformática</vt:lpstr>
      <vt:lpstr>Por que Bioinformática?</vt:lpstr>
      <vt:lpstr>Bioinformática no Brasil</vt:lpstr>
      <vt:lpstr>Pós-graduação em Bioinformática na UFMG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Uma ferramenta Web para gerenciamento de  montagens de genomas bacterianos </dc:title>
  <dc:creator>Diego Cesar</dc:creator>
  <cp:lastModifiedBy>Diego Cesar</cp:lastModifiedBy>
  <cp:revision>1294</cp:revision>
  <dcterms:created xsi:type="dcterms:W3CDTF">2014-12-19T17:20:08Z</dcterms:created>
  <dcterms:modified xsi:type="dcterms:W3CDTF">2018-04-16T16:27:30Z</dcterms:modified>
</cp:coreProperties>
</file>